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6" r:id="rId20"/>
    <p:sldId id="273" r:id="rId21"/>
    <p:sldId id="274" r:id="rId22"/>
    <p:sldId id="277" r:id="rId23"/>
    <p:sldId id="278" r:id="rId24"/>
    <p:sldId id="279" r:id="rId25"/>
    <p:sldId id="280" r:id="rId26"/>
    <p:sldId id="281" r:id="rId27"/>
    <p:sldId id="282" r:id="rId28"/>
    <p:sldId id="283" r:id="rId29"/>
    <p:sldId id="284" r:id="rId30"/>
    <p:sldId id="28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1C2F39-F95F-4431-A3E1-F49590F0E281}" type="datetimeFigureOut">
              <a:rPr lang="en-IN" smtClean="0"/>
              <a:t>20-01-2025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C01A41-B68C-471E-BFD8-877435F8DF3C}" type="slidenum">
              <a:rPr lang="en-IN" smtClean="0"/>
              <a:t>‹#›</a:t>
            </a:fld>
            <a:endParaRPr lang="en-IN"/>
          </a:p>
        </p:txBody>
      </p:sp>
    </p:spTree>
    <p:extLst>
      <p:ext uri="{BB962C8B-B14F-4D97-AF65-F5344CB8AC3E}">
        <p14:creationId xmlns:p14="http://schemas.microsoft.com/office/powerpoint/2010/main" val="4234863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1C2F39-F95F-4431-A3E1-F49590F0E281}" type="datetimeFigureOut">
              <a:rPr lang="en-IN" smtClean="0"/>
              <a:t>20-01-2025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C01A41-B68C-471E-BFD8-877435F8DF3C}" type="slidenum">
              <a:rPr lang="en-IN" smtClean="0"/>
              <a:t>‹#›</a:t>
            </a:fld>
            <a:endParaRPr lang="en-IN"/>
          </a:p>
        </p:txBody>
      </p:sp>
    </p:spTree>
    <p:extLst>
      <p:ext uri="{BB962C8B-B14F-4D97-AF65-F5344CB8AC3E}">
        <p14:creationId xmlns:p14="http://schemas.microsoft.com/office/powerpoint/2010/main" val="2592318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1C2F39-F95F-4431-A3E1-F49590F0E281}" type="datetimeFigureOut">
              <a:rPr lang="en-IN" smtClean="0"/>
              <a:t>20-01-2025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C01A41-B68C-471E-BFD8-877435F8DF3C}" type="slidenum">
              <a:rPr lang="en-IN" smtClean="0"/>
              <a:t>‹#›</a:t>
            </a:fld>
            <a:endParaRPr lang="en-IN"/>
          </a:p>
        </p:txBody>
      </p:sp>
    </p:spTree>
    <p:extLst>
      <p:ext uri="{BB962C8B-B14F-4D97-AF65-F5344CB8AC3E}">
        <p14:creationId xmlns:p14="http://schemas.microsoft.com/office/powerpoint/2010/main" val="3759632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1C2F39-F95F-4431-A3E1-F49590F0E281}" type="datetimeFigureOut">
              <a:rPr lang="en-IN" smtClean="0"/>
              <a:t>20-01-2025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C01A41-B68C-471E-BFD8-877435F8DF3C}"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25595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1C2F39-F95F-4431-A3E1-F49590F0E281}" type="datetimeFigureOut">
              <a:rPr lang="en-IN" smtClean="0"/>
              <a:t>20-01-2025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C01A41-B68C-471E-BFD8-877435F8DF3C}" type="slidenum">
              <a:rPr lang="en-IN" smtClean="0"/>
              <a:t>‹#›</a:t>
            </a:fld>
            <a:endParaRPr lang="en-IN"/>
          </a:p>
        </p:txBody>
      </p:sp>
    </p:spTree>
    <p:extLst>
      <p:ext uri="{BB962C8B-B14F-4D97-AF65-F5344CB8AC3E}">
        <p14:creationId xmlns:p14="http://schemas.microsoft.com/office/powerpoint/2010/main" val="1617124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91C2F39-F95F-4431-A3E1-F49590F0E281}" type="datetimeFigureOut">
              <a:rPr lang="en-IN" smtClean="0"/>
              <a:t>20-01-2025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4C01A41-B68C-471E-BFD8-877435F8DF3C}" type="slidenum">
              <a:rPr lang="en-IN" smtClean="0"/>
              <a:t>‹#›</a:t>
            </a:fld>
            <a:endParaRPr lang="en-IN"/>
          </a:p>
        </p:txBody>
      </p:sp>
    </p:spTree>
    <p:extLst>
      <p:ext uri="{BB962C8B-B14F-4D97-AF65-F5344CB8AC3E}">
        <p14:creationId xmlns:p14="http://schemas.microsoft.com/office/powerpoint/2010/main" val="23443497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91C2F39-F95F-4431-A3E1-F49590F0E281}" type="datetimeFigureOut">
              <a:rPr lang="en-IN" smtClean="0"/>
              <a:t>20-01-2025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4C01A41-B68C-471E-BFD8-877435F8DF3C}" type="slidenum">
              <a:rPr lang="en-IN" smtClean="0"/>
              <a:t>‹#›</a:t>
            </a:fld>
            <a:endParaRPr lang="en-IN"/>
          </a:p>
        </p:txBody>
      </p:sp>
    </p:spTree>
    <p:extLst>
      <p:ext uri="{BB962C8B-B14F-4D97-AF65-F5344CB8AC3E}">
        <p14:creationId xmlns:p14="http://schemas.microsoft.com/office/powerpoint/2010/main" val="2703933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1C2F39-F95F-4431-A3E1-F49590F0E281}" type="datetimeFigureOut">
              <a:rPr lang="en-IN" smtClean="0"/>
              <a:t>20-01-2025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C01A41-B68C-471E-BFD8-877435F8DF3C}" type="slidenum">
              <a:rPr lang="en-IN" smtClean="0"/>
              <a:t>‹#›</a:t>
            </a:fld>
            <a:endParaRPr lang="en-IN"/>
          </a:p>
        </p:txBody>
      </p:sp>
    </p:spTree>
    <p:extLst>
      <p:ext uri="{BB962C8B-B14F-4D97-AF65-F5344CB8AC3E}">
        <p14:creationId xmlns:p14="http://schemas.microsoft.com/office/powerpoint/2010/main" val="3787756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1C2F39-F95F-4431-A3E1-F49590F0E281}" type="datetimeFigureOut">
              <a:rPr lang="en-IN" smtClean="0"/>
              <a:t>20-01-2025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C01A41-B68C-471E-BFD8-877435F8DF3C}" type="slidenum">
              <a:rPr lang="en-IN" smtClean="0"/>
              <a:t>‹#›</a:t>
            </a:fld>
            <a:endParaRPr lang="en-IN"/>
          </a:p>
        </p:txBody>
      </p:sp>
    </p:spTree>
    <p:extLst>
      <p:ext uri="{BB962C8B-B14F-4D97-AF65-F5344CB8AC3E}">
        <p14:creationId xmlns:p14="http://schemas.microsoft.com/office/powerpoint/2010/main" val="1025349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1C2F39-F95F-4431-A3E1-F49590F0E281}" type="datetimeFigureOut">
              <a:rPr lang="en-IN" smtClean="0"/>
              <a:t>20-01-2025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C01A41-B68C-471E-BFD8-877435F8DF3C}" type="slidenum">
              <a:rPr lang="en-IN" smtClean="0"/>
              <a:t>‹#›</a:t>
            </a:fld>
            <a:endParaRPr lang="en-IN"/>
          </a:p>
        </p:txBody>
      </p:sp>
    </p:spTree>
    <p:extLst>
      <p:ext uri="{BB962C8B-B14F-4D97-AF65-F5344CB8AC3E}">
        <p14:creationId xmlns:p14="http://schemas.microsoft.com/office/powerpoint/2010/main" val="3530074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1C2F39-F95F-4431-A3E1-F49590F0E281}" type="datetimeFigureOut">
              <a:rPr lang="en-IN" smtClean="0"/>
              <a:t>20-01-2025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C01A41-B68C-471E-BFD8-877435F8DF3C}" type="slidenum">
              <a:rPr lang="en-IN" smtClean="0"/>
              <a:t>‹#›</a:t>
            </a:fld>
            <a:endParaRPr lang="en-IN"/>
          </a:p>
        </p:txBody>
      </p:sp>
    </p:spTree>
    <p:extLst>
      <p:ext uri="{BB962C8B-B14F-4D97-AF65-F5344CB8AC3E}">
        <p14:creationId xmlns:p14="http://schemas.microsoft.com/office/powerpoint/2010/main" val="359332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C2F39-F95F-4431-A3E1-F49590F0E281}" type="datetimeFigureOut">
              <a:rPr lang="en-IN" smtClean="0"/>
              <a:t>20-01-2025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C01A41-B68C-471E-BFD8-877435F8DF3C}" type="slidenum">
              <a:rPr lang="en-IN" smtClean="0"/>
              <a:t>‹#›</a:t>
            </a:fld>
            <a:endParaRPr lang="en-IN"/>
          </a:p>
        </p:txBody>
      </p:sp>
    </p:spTree>
    <p:extLst>
      <p:ext uri="{BB962C8B-B14F-4D97-AF65-F5344CB8AC3E}">
        <p14:creationId xmlns:p14="http://schemas.microsoft.com/office/powerpoint/2010/main" val="2398233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1C2F39-F95F-4431-A3E1-F49590F0E281}" type="datetimeFigureOut">
              <a:rPr lang="en-IN" smtClean="0"/>
              <a:t>20-01-2025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4C01A41-B68C-471E-BFD8-877435F8DF3C}" type="slidenum">
              <a:rPr lang="en-IN" smtClean="0"/>
              <a:t>‹#›</a:t>
            </a:fld>
            <a:endParaRPr lang="en-IN"/>
          </a:p>
        </p:txBody>
      </p:sp>
    </p:spTree>
    <p:extLst>
      <p:ext uri="{BB962C8B-B14F-4D97-AF65-F5344CB8AC3E}">
        <p14:creationId xmlns:p14="http://schemas.microsoft.com/office/powerpoint/2010/main" val="2273041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1C2F39-F95F-4431-A3E1-F49590F0E281}" type="datetimeFigureOut">
              <a:rPr lang="en-IN" smtClean="0"/>
              <a:t>20-01-2025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4C01A41-B68C-471E-BFD8-877435F8DF3C}" type="slidenum">
              <a:rPr lang="en-IN" smtClean="0"/>
              <a:t>‹#›</a:t>
            </a:fld>
            <a:endParaRPr lang="en-IN"/>
          </a:p>
        </p:txBody>
      </p:sp>
    </p:spTree>
    <p:extLst>
      <p:ext uri="{BB962C8B-B14F-4D97-AF65-F5344CB8AC3E}">
        <p14:creationId xmlns:p14="http://schemas.microsoft.com/office/powerpoint/2010/main" val="3687109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1C2F39-F95F-4431-A3E1-F49590F0E281}" type="datetimeFigureOut">
              <a:rPr lang="en-IN" smtClean="0"/>
              <a:t>20-01-2025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4C01A41-B68C-471E-BFD8-877435F8DF3C}" type="slidenum">
              <a:rPr lang="en-IN" smtClean="0"/>
              <a:t>‹#›</a:t>
            </a:fld>
            <a:endParaRPr lang="en-IN"/>
          </a:p>
        </p:txBody>
      </p:sp>
    </p:spTree>
    <p:extLst>
      <p:ext uri="{BB962C8B-B14F-4D97-AF65-F5344CB8AC3E}">
        <p14:creationId xmlns:p14="http://schemas.microsoft.com/office/powerpoint/2010/main" val="3836570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1C2F39-F95F-4431-A3E1-F49590F0E281}" type="datetimeFigureOut">
              <a:rPr lang="en-IN" smtClean="0"/>
              <a:t>20-01-2025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C01A41-B68C-471E-BFD8-877435F8DF3C}" type="slidenum">
              <a:rPr lang="en-IN" smtClean="0"/>
              <a:t>‹#›</a:t>
            </a:fld>
            <a:endParaRPr lang="en-IN"/>
          </a:p>
        </p:txBody>
      </p:sp>
    </p:spTree>
    <p:extLst>
      <p:ext uri="{BB962C8B-B14F-4D97-AF65-F5344CB8AC3E}">
        <p14:creationId xmlns:p14="http://schemas.microsoft.com/office/powerpoint/2010/main" val="1548300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1C2F39-F95F-4431-A3E1-F49590F0E281}" type="datetimeFigureOut">
              <a:rPr lang="en-IN" smtClean="0"/>
              <a:t>20-01-2025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C01A41-B68C-471E-BFD8-877435F8DF3C}" type="slidenum">
              <a:rPr lang="en-IN" smtClean="0"/>
              <a:t>‹#›</a:t>
            </a:fld>
            <a:endParaRPr lang="en-IN"/>
          </a:p>
        </p:txBody>
      </p:sp>
    </p:spTree>
    <p:extLst>
      <p:ext uri="{BB962C8B-B14F-4D97-AF65-F5344CB8AC3E}">
        <p14:creationId xmlns:p14="http://schemas.microsoft.com/office/powerpoint/2010/main" val="845048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91C2F39-F95F-4431-A3E1-F49590F0E281}" type="datetimeFigureOut">
              <a:rPr lang="en-IN" smtClean="0"/>
              <a:t>20-01-2025</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4C01A41-B68C-471E-BFD8-877435F8DF3C}" type="slidenum">
              <a:rPr lang="en-IN" smtClean="0"/>
              <a:t>‹#›</a:t>
            </a:fld>
            <a:endParaRPr lang="en-IN"/>
          </a:p>
        </p:txBody>
      </p:sp>
    </p:spTree>
    <p:extLst>
      <p:ext uri="{BB962C8B-B14F-4D97-AF65-F5344CB8AC3E}">
        <p14:creationId xmlns:p14="http://schemas.microsoft.com/office/powerpoint/2010/main" val="84796930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ognizant.com/us/en/services/ai/ai-lab"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ognizant.scene7.com/is/image/cognizant/advanced-ai-lab-hero-desktop?wid=1600&amp;fit=wrap"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ognizant.com/us/en/services/ai/ai-solution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ognizant.scene7.com/is/image/cognizant/artificial-intelligence-hero-banner?wid=1600&amp;fit=wrap"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cognizant.com/us/en/services/ai/generative-ai"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cognizant.scene7.com/is/image/cognizant/generative-ai-services-hero-banner?wid=1600&amp;fit=wrap"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hyperlink" Target="https://www.cognizant.com/in/en" TargetMode="External"/><Relationship Id="rId2" Type="http://schemas.openxmlformats.org/officeDocument/2006/relationships/hyperlink" Target="https://tools.pingdom.com/"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cognizant.com/in/e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ognizant.com/us/en/services/ai/ai-lab"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cognizant.com/us/en/services/ai/ai-solution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cognizant.com/us/en/services/ai/generative-ai"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ognizant.com/in/en"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ds.google.com/intl/en_uk/home/tools/keyword-planner/" TargetMode="External"/><Relationship Id="rId2" Type="http://schemas.openxmlformats.org/officeDocument/2006/relationships/hyperlink" Target="https://www.cognizant.com/us/en/services/ai/generative-ai"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6CFDE-CF58-8ACC-7B2D-B5166E77BA80}"/>
              </a:ext>
            </a:extLst>
          </p:cNvPr>
          <p:cNvSpPr>
            <a:spLocks noGrp="1"/>
          </p:cNvSpPr>
          <p:nvPr>
            <p:ph type="ctrTitle"/>
          </p:nvPr>
        </p:nvSpPr>
        <p:spPr/>
        <p:txBody>
          <a:bodyPr/>
          <a:lstStyle/>
          <a:p>
            <a:r>
              <a:rPr lang="en-US" dirty="0"/>
              <a:t>SEO PROJECT</a:t>
            </a:r>
            <a:endParaRPr lang="en-IN" dirty="0"/>
          </a:p>
        </p:txBody>
      </p:sp>
      <p:sp>
        <p:nvSpPr>
          <p:cNvPr id="3" name="Subtitle 2">
            <a:extLst>
              <a:ext uri="{FF2B5EF4-FFF2-40B4-BE49-F238E27FC236}">
                <a16:creationId xmlns:a16="http://schemas.microsoft.com/office/drawing/2014/main" id="{073A8651-F35E-8F40-553E-796BE5BCCED7}"/>
              </a:ext>
            </a:extLst>
          </p:cNvPr>
          <p:cNvSpPr>
            <a:spLocks noGrp="1"/>
          </p:cNvSpPr>
          <p:nvPr>
            <p:ph type="subTitle" idx="1"/>
          </p:nvPr>
        </p:nvSpPr>
        <p:spPr/>
        <p:txBody>
          <a:bodyPr/>
          <a:lstStyle/>
          <a:p>
            <a:r>
              <a:rPr lang="en-US" dirty="0"/>
              <a:t>Comprehensive SEO Audit &amp; Optimization for Organic </a:t>
            </a:r>
          </a:p>
          <a:p>
            <a:r>
              <a:rPr lang="en-US" dirty="0"/>
              <a:t>Traffic growth</a:t>
            </a:r>
          </a:p>
          <a:p>
            <a:r>
              <a:rPr lang="en-US" dirty="0"/>
              <a:t>G. Kiruthik Chakra | </a:t>
            </a:r>
            <a:r>
              <a:rPr lang="en-IN" b="0" i="0" dirty="0">
                <a:effectLst/>
              </a:rPr>
              <a:t>BADM-WD-T-B9</a:t>
            </a:r>
            <a:endParaRPr lang="en-IN" dirty="0"/>
          </a:p>
        </p:txBody>
      </p:sp>
    </p:spTree>
    <p:extLst>
      <p:ext uri="{BB962C8B-B14F-4D97-AF65-F5344CB8AC3E}">
        <p14:creationId xmlns:p14="http://schemas.microsoft.com/office/powerpoint/2010/main" val="2059260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608B6-83CF-D579-7F60-B99329C11D15}"/>
              </a:ext>
            </a:extLst>
          </p:cNvPr>
          <p:cNvSpPr>
            <a:spLocks noGrp="1"/>
          </p:cNvSpPr>
          <p:nvPr>
            <p:ph type="title"/>
          </p:nvPr>
        </p:nvSpPr>
        <p:spPr>
          <a:xfrm>
            <a:off x="919117" y="471161"/>
            <a:ext cx="10353761" cy="1093056"/>
          </a:xfrm>
        </p:spPr>
        <p:txBody>
          <a:bodyPr/>
          <a:lstStyle/>
          <a:p>
            <a:pPr algn="l"/>
            <a:r>
              <a:rPr lang="en-US" dirty="0"/>
              <a:t>Competitive Analysis:</a:t>
            </a:r>
            <a:endParaRPr lang="en-IN" dirty="0"/>
          </a:p>
        </p:txBody>
      </p:sp>
      <p:sp>
        <p:nvSpPr>
          <p:cNvPr id="3" name="Content Placeholder 2">
            <a:extLst>
              <a:ext uri="{FF2B5EF4-FFF2-40B4-BE49-F238E27FC236}">
                <a16:creationId xmlns:a16="http://schemas.microsoft.com/office/drawing/2014/main" id="{66E2E5EC-59FF-55D1-AB86-546733E9D314}"/>
              </a:ext>
            </a:extLst>
          </p:cNvPr>
          <p:cNvSpPr>
            <a:spLocks noGrp="1"/>
          </p:cNvSpPr>
          <p:nvPr>
            <p:ph idx="1"/>
          </p:nvPr>
        </p:nvSpPr>
        <p:spPr>
          <a:xfrm>
            <a:off x="329680" y="1564217"/>
            <a:ext cx="11532637" cy="5433742"/>
          </a:xfrm>
        </p:spPr>
        <p:txBody>
          <a:bodyPr>
            <a:normAutofit/>
          </a:bodyPr>
          <a:lstStyle/>
          <a:p>
            <a:pPr marL="0" indent="0" rtl="0" fontAlgn="base">
              <a:spcBef>
                <a:spcPts val="1200"/>
              </a:spcBef>
              <a:buNone/>
            </a:pPr>
            <a:r>
              <a:rPr lang="en-US" b="0" i="0" u="none" strike="noStrike" dirty="0">
                <a:effectLst/>
              </a:rPr>
              <a:t>Market Landscape:</a:t>
            </a:r>
          </a:p>
          <a:p>
            <a:pPr algn="just" rtl="0" fontAlgn="base">
              <a:spcBef>
                <a:spcPts val="1200"/>
              </a:spcBef>
              <a:buFont typeface="Arial" panose="020B0604020202020204" pitchFamily="34" charset="0"/>
              <a:buChar char="•"/>
            </a:pPr>
            <a:r>
              <a:rPr lang="en-US" b="0" i="0" u="none" strike="noStrike" dirty="0">
                <a:effectLst/>
              </a:rPr>
              <a:t>The SEO landscape for Generative AI services is competitive. Analyzing competitor websites will reveal additional keyword opportunities and content strategies.</a:t>
            </a:r>
          </a:p>
          <a:p>
            <a:pPr algn="just" rtl="0" fontAlgn="base">
              <a:spcAft>
                <a:spcPts val="1200"/>
              </a:spcAft>
              <a:buFont typeface="Arial" panose="020B0604020202020204" pitchFamily="34" charset="0"/>
              <a:buChar char="•"/>
            </a:pPr>
            <a:r>
              <a:rPr lang="en-US" b="0" i="0" u="none" strike="noStrike" dirty="0">
                <a:effectLst/>
              </a:rPr>
              <a:t>Gen Ai and Midjourney Art keywords are two major competitor in India.</a:t>
            </a:r>
          </a:p>
          <a:p>
            <a:pPr algn="just" rtl="0" fontAlgn="base">
              <a:spcAft>
                <a:spcPts val="1200"/>
              </a:spcAft>
              <a:buFont typeface="Arial" panose="020B0604020202020204" pitchFamily="34" charset="0"/>
              <a:buChar char="•"/>
            </a:pPr>
            <a:r>
              <a:rPr lang="en-US" dirty="0"/>
              <a:t>Targeted Segments determine whether competitors focus on B2B, B2C, or niche industries like healthcare, finance, gaming, etc.</a:t>
            </a:r>
          </a:p>
          <a:p>
            <a:pPr marL="0" indent="0">
              <a:buNone/>
            </a:pPr>
            <a:r>
              <a:rPr lang="en-IN" dirty="0"/>
              <a:t>Product Features and Capabilities:</a:t>
            </a:r>
          </a:p>
          <a:p>
            <a:pPr marL="0" indent="0" algn="just">
              <a:buNone/>
            </a:pPr>
            <a:r>
              <a:rPr lang="en-US" b="1" dirty="0"/>
              <a:t>Core Functionality - </a:t>
            </a:r>
            <a:r>
              <a:rPr lang="en-US" dirty="0"/>
              <a:t>Compare text, image, video, and code generation capabilities.</a:t>
            </a:r>
            <a:endParaRPr lang="en-IN" dirty="0"/>
          </a:p>
          <a:p>
            <a:pPr marL="0" indent="0" algn="just">
              <a:buNone/>
            </a:pPr>
            <a:r>
              <a:rPr lang="en-IN" b="1" dirty="0"/>
              <a:t>Customization</a:t>
            </a:r>
            <a:r>
              <a:rPr lang="en-IN" dirty="0"/>
              <a:t> – Analyze ease of model fine tuning for specific use case.</a:t>
            </a:r>
          </a:p>
          <a:p>
            <a:pPr marL="0" indent="0" algn="just">
              <a:buNone/>
            </a:pPr>
            <a:br>
              <a:rPr lang="en-US" dirty="0">
                <a:effectLst/>
              </a:rPr>
            </a:br>
            <a:endParaRPr lang="en-IN" dirty="0"/>
          </a:p>
        </p:txBody>
      </p:sp>
    </p:spTree>
    <p:extLst>
      <p:ext uri="{BB962C8B-B14F-4D97-AF65-F5344CB8AC3E}">
        <p14:creationId xmlns:p14="http://schemas.microsoft.com/office/powerpoint/2010/main" val="54826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301D-1AC9-CB6B-C6F4-CD9DD822942E}"/>
              </a:ext>
            </a:extLst>
          </p:cNvPr>
          <p:cNvSpPr>
            <a:spLocks noGrp="1"/>
          </p:cNvSpPr>
          <p:nvPr>
            <p:ph type="title"/>
          </p:nvPr>
        </p:nvSpPr>
        <p:spPr>
          <a:xfrm>
            <a:off x="0" y="609600"/>
            <a:ext cx="12191999" cy="1326321"/>
          </a:xfrm>
        </p:spPr>
        <p:txBody>
          <a:bodyPr/>
          <a:lstStyle/>
          <a:p>
            <a:r>
              <a:rPr lang="en-US" dirty="0"/>
              <a:t>Task 3 – on- page seo optimization audit:</a:t>
            </a:r>
            <a:endParaRPr lang="en-IN" dirty="0"/>
          </a:p>
        </p:txBody>
      </p:sp>
      <p:sp>
        <p:nvSpPr>
          <p:cNvPr id="3" name="Content Placeholder 2">
            <a:extLst>
              <a:ext uri="{FF2B5EF4-FFF2-40B4-BE49-F238E27FC236}">
                <a16:creationId xmlns:a16="http://schemas.microsoft.com/office/drawing/2014/main" id="{4525AD67-BBB3-663C-F811-C7803BEEEA2A}"/>
              </a:ext>
            </a:extLst>
          </p:cNvPr>
          <p:cNvSpPr>
            <a:spLocks noGrp="1"/>
          </p:cNvSpPr>
          <p:nvPr>
            <p:ph idx="1"/>
          </p:nvPr>
        </p:nvSpPr>
        <p:spPr/>
        <p:txBody>
          <a:bodyPr/>
          <a:lstStyle/>
          <a:p>
            <a:pPr marL="0" indent="0" algn="just">
              <a:buNone/>
            </a:pPr>
            <a:r>
              <a:rPr lang="en-US" dirty="0"/>
              <a:t>1</a:t>
            </a:r>
            <a:r>
              <a:rPr lang="en-US" baseline="30000" dirty="0"/>
              <a:t>st</a:t>
            </a:r>
            <a:r>
              <a:rPr lang="en-US" dirty="0"/>
              <a:t> webpage : </a:t>
            </a:r>
            <a:r>
              <a:rPr lang="en-US" dirty="0">
                <a:hlinkClick r:id="rId2"/>
              </a:rPr>
              <a:t>https://www.cognizant.com/us/en/services/ai/ai-lab</a:t>
            </a:r>
            <a:endParaRPr lang="en-US" dirty="0"/>
          </a:p>
          <a:p>
            <a:pPr algn="just"/>
            <a:r>
              <a:rPr lang="en-US" dirty="0"/>
              <a:t>Targeted Keyword : AI Research Lab</a:t>
            </a:r>
          </a:p>
          <a:p>
            <a:pPr marL="457200" indent="-457200" algn="just">
              <a:buFont typeface="+mj-lt"/>
              <a:buAutoNum type="arabicPeriod"/>
            </a:pPr>
            <a:r>
              <a:rPr lang="en-US" dirty="0"/>
              <a:t>Title is not properly optimized because it contains 27 characters only and Meta description also not properly optimized with the targeted keyword and HTML Tags are  also not optimized properly in H1 , H2 tag with the targeted keyword.</a:t>
            </a:r>
          </a:p>
          <a:p>
            <a:pPr marL="457200" indent="-457200" algn="just">
              <a:buFont typeface="+mj-lt"/>
              <a:buAutoNum type="arabicPeriod"/>
            </a:pPr>
            <a:endParaRPr lang="en-US" dirty="0"/>
          </a:p>
          <a:p>
            <a:pPr algn="just"/>
            <a:endParaRPr lang="en-IN" dirty="0"/>
          </a:p>
        </p:txBody>
      </p:sp>
      <p:pic>
        <p:nvPicPr>
          <p:cNvPr id="5" name="Picture 4">
            <a:extLst>
              <a:ext uri="{FF2B5EF4-FFF2-40B4-BE49-F238E27FC236}">
                <a16:creationId xmlns:a16="http://schemas.microsoft.com/office/drawing/2014/main" id="{980AB3C3-FD06-3704-259D-4417D1FB1212}"/>
              </a:ext>
            </a:extLst>
          </p:cNvPr>
          <p:cNvPicPr>
            <a:picLocks noChangeAspect="1"/>
          </p:cNvPicPr>
          <p:nvPr/>
        </p:nvPicPr>
        <p:blipFill>
          <a:blip r:embed="rId3"/>
          <a:stretch>
            <a:fillRect/>
          </a:stretch>
        </p:blipFill>
        <p:spPr>
          <a:xfrm>
            <a:off x="4033275" y="4413381"/>
            <a:ext cx="4114801" cy="2230016"/>
          </a:xfrm>
          <a:prstGeom prst="rect">
            <a:avLst/>
          </a:prstGeom>
        </p:spPr>
      </p:pic>
    </p:spTree>
    <p:extLst>
      <p:ext uri="{BB962C8B-B14F-4D97-AF65-F5344CB8AC3E}">
        <p14:creationId xmlns:p14="http://schemas.microsoft.com/office/powerpoint/2010/main" val="1673351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137D29-CEA4-E10D-6F1B-86156CAF7054}"/>
              </a:ext>
            </a:extLst>
          </p:cNvPr>
          <p:cNvSpPr>
            <a:spLocks noGrp="1"/>
          </p:cNvSpPr>
          <p:nvPr>
            <p:ph idx="1"/>
          </p:nvPr>
        </p:nvSpPr>
        <p:spPr>
          <a:xfrm>
            <a:off x="919119" y="491198"/>
            <a:ext cx="10353762" cy="6002908"/>
          </a:xfrm>
        </p:spPr>
        <p:txBody>
          <a:bodyPr/>
          <a:lstStyle/>
          <a:p>
            <a:pPr marL="0" indent="0">
              <a:buNone/>
            </a:pPr>
            <a:r>
              <a:rPr lang="en-US" dirty="0"/>
              <a:t>2. Keywords are properly optimized in content and Headings and used 4 times.</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3. This page is not done internal linking and have done one external linking.</a:t>
            </a:r>
          </a:p>
          <a:p>
            <a:pPr marL="0" indent="0">
              <a:buNone/>
            </a:pPr>
            <a:endParaRPr lang="en-IN" dirty="0"/>
          </a:p>
        </p:txBody>
      </p:sp>
      <p:pic>
        <p:nvPicPr>
          <p:cNvPr id="5" name="Picture 4">
            <a:extLst>
              <a:ext uri="{FF2B5EF4-FFF2-40B4-BE49-F238E27FC236}">
                <a16:creationId xmlns:a16="http://schemas.microsoft.com/office/drawing/2014/main" id="{F26A07C9-3B68-5905-E051-7C04EE862100}"/>
              </a:ext>
            </a:extLst>
          </p:cNvPr>
          <p:cNvPicPr>
            <a:picLocks noChangeAspect="1"/>
          </p:cNvPicPr>
          <p:nvPr/>
        </p:nvPicPr>
        <p:blipFill>
          <a:blip r:embed="rId2"/>
          <a:stretch>
            <a:fillRect/>
          </a:stretch>
        </p:blipFill>
        <p:spPr>
          <a:xfrm>
            <a:off x="3161522" y="1110343"/>
            <a:ext cx="5868955" cy="1585156"/>
          </a:xfrm>
          <a:prstGeom prst="rect">
            <a:avLst/>
          </a:prstGeom>
        </p:spPr>
      </p:pic>
      <p:pic>
        <p:nvPicPr>
          <p:cNvPr id="7" name="Picture 6">
            <a:extLst>
              <a:ext uri="{FF2B5EF4-FFF2-40B4-BE49-F238E27FC236}">
                <a16:creationId xmlns:a16="http://schemas.microsoft.com/office/drawing/2014/main" id="{C18F7CD2-4961-E078-06A8-3E4A2D765509}"/>
              </a:ext>
            </a:extLst>
          </p:cNvPr>
          <p:cNvPicPr>
            <a:picLocks noChangeAspect="1"/>
          </p:cNvPicPr>
          <p:nvPr/>
        </p:nvPicPr>
        <p:blipFill>
          <a:blip r:embed="rId3"/>
          <a:stretch>
            <a:fillRect/>
          </a:stretch>
        </p:blipFill>
        <p:spPr>
          <a:xfrm>
            <a:off x="4589105" y="3502597"/>
            <a:ext cx="3257940" cy="2385019"/>
          </a:xfrm>
          <a:prstGeom prst="rect">
            <a:avLst/>
          </a:prstGeom>
        </p:spPr>
      </p:pic>
    </p:spTree>
    <p:extLst>
      <p:ext uri="{BB962C8B-B14F-4D97-AF65-F5344CB8AC3E}">
        <p14:creationId xmlns:p14="http://schemas.microsoft.com/office/powerpoint/2010/main" val="1063180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B8E9C3-E560-F07F-A65F-7D7F2227BE24}"/>
              </a:ext>
            </a:extLst>
          </p:cNvPr>
          <p:cNvSpPr>
            <a:spLocks noGrp="1"/>
          </p:cNvSpPr>
          <p:nvPr>
            <p:ph idx="1"/>
          </p:nvPr>
        </p:nvSpPr>
        <p:spPr>
          <a:xfrm>
            <a:off x="919119" y="817770"/>
            <a:ext cx="10353762" cy="5676336"/>
          </a:xfrm>
        </p:spPr>
        <p:txBody>
          <a:bodyPr/>
          <a:lstStyle/>
          <a:p>
            <a:pPr marL="0" indent="0">
              <a:buNone/>
            </a:pPr>
            <a:r>
              <a:rPr lang="en-US" dirty="0"/>
              <a:t>4. Images are optimized properly in this page.</a:t>
            </a:r>
          </a:p>
          <a:p>
            <a:pPr marL="0" indent="0">
              <a:buNone/>
            </a:pPr>
            <a:endParaRPr lang="en-US" dirty="0"/>
          </a:p>
          <a:p>
            <a:endParaRPr lang="en-IN" dirty="0"/>
          </a:p>
          <a:p>
            <a:endParaRPr lang="en-IN" dirty="0"/>
          </a:p>
          <a:p>
            <a:endParaRPr lang="en-IN" dirty="0"/>
          </a:p>
          <a:p>
            <a:endParaRPr lang="en-IN" dirty="0"/>
          </a:p>
          <a:p>
            <a:endParaRPr lang="en-IN" dirty="0"/>
          </a:p>
          <a:p>
            <a:endParaRPr lang="en-IN" dirty="0"/>
          </a:p>
          <a:p>
            <a:pPr marL="0" indent="0">
              <a:buNone/>
            </a:pPr>
            <a:r>
              <a:rPr lang="en-IN" dirty="0"/>
              <a:t>Link for the image : ( </a:t>
            </a:r>
            <a:r>
              <a:rPr lang="en-IN" dirty="0">
                <a:hlinkClick r:id="rId2"/>
              </a:rPr>
              <a:t>https://cognizant.scene7.com/is/image/cognizant/advanced-ai-lab-hero-desktop?wid=1600&amp;fit=wrap</a:t>
            </a:r>
            <a:r>
              <a:rPr lang="en-IN" dirty="0"/>
              <a:t> )</a:t>
            </a:r>
          </a:p>
        </p:txBody>
      </p:sp>
      <p:pic>
        <p:nvPicPr>
          <p:cNvPr id="5" name="Picture 4">
            <a:extLst>
              <a:ext uri="{FF2B5EF4-FFF2-40B4-BE49-F238E27FC236}">
                <a16:creationId xmlns:a16="http://schemas.microsoft.com/office/drawing/2014/main" id="{188AE87F-2586-9583-1B72-E9E39DB6808C}"/>
              </a:ext>
            </a:extLst>
          </p:cNvPr>
          <p:cNvPicPr>
            <a:picLocks noChangeAspect="1"/>
          </p:cNvPicPr>
          <p:nvPr/>
        </p:nvPicPr>
        <p:blipFill>
          <a:blip r:embed="rId3"/>
          <a:stretch>
            <a:fillRect/>
          </a:stretch>
        </p:blipFill>
        <p:spPr>
          <a:xfrm>
            <a:off x="3617167" y="1390261"/>
            <a:ext cx="4957666" cy="3237723"/>
          </a:xfrm>
          <a:prstGeom prst="rect">
            <a:avLst/>
          </a:prstGeom>
        </p:spPr>
      </p:pic>
    </p:spTree>
    <p:extLst>
      <p:ext uri="{BB962C8B-B14F-4D97-AF65-F5344CB8AC3E}">
        <p14:creationId xmlns:p14="http://schemas.microsoft.com/office/powerpoint/2010/main" val="3424958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548AB1-D204-B7A2-25DD-978AC968A872}"/>
              </a:ext>
            </a:extLst>
          </p:cNvPr>
          <p:cNvSpPr>
            <a:spLocks noGrp="1"/>
          </p:cNvSpPr>
          <p:nvPr>
            <p:ph idx="1"/>
          </p:nvPr>
        </p:nvSpPr>
        <p:spPr>
          <a:xfrm>
            <a:off x="919119" y="444545"/>
            <a:ext cx="10353762" cy="5965585"/>
          </a:xfrm>
        </p:spPr>
        <p:txBody>
          <a:bodyPr/>
          <a:lstStyle/>
          <a:p>
            <a:pPr marL="0" indent="0" algn="just">
              <a:buNone/>
            </a:pPr>
            <a:r>
              <a:rPr lang="en-US" dirty="0"/>
              <a:t>2</a:t>
            </a:r>
            <a:r>
              <a:rPr lang="en-US" baseline="30000" dirty="0"/>
              <a:t>nd</a:t>
            </a:r>
            <a:r>
              <a:rPr lang="en-US" dirty="0"/>
              <a:t> webpage : </a:t>
            </a:r>
            <a:r>
              <a:rPr lang="en-US" dirty="0">
                <a:hlinkClick r:id="rId2"/>
              </a:rPr>
              <a:t>https://www.cognizant.com/us/en/services/ai/ai-solutions</a:t>
            </a:r>
            <a:endParaRPr lang="en-US" dirty="0"/>
          </a:p>
          <a:p>
            <a:pPr algn="just"/>
            <a:r>
              <a:rPr lang="en-IN" dirty="0"/>
              <a:t>Targeted Keyword : Artificial Intelligence.</a:t>
            </a:r>
          </a:p>
          <a:p>
            <a:pPr marL="457200" indent="-457200" algn="just">
              <a:buFont typeface="+mj-lt"/>
              <a:buAutoNum type="arabicPeriod"/>
            </a:pPr>
            <a:r>
              <a:rPr lang="en-US" dirty="0"/>
              <a:t>Title is optimized properly with the targeted keyword and Meta description are not properly optimized with the targeted keyword and HTML Tags are optimized properly in H1 , H2 tag with the targeted keyword.</a:t>
            </a:r>
          </a:p>
          <a:p>
            <a:pPr marL="457200" indent="-457200" algn="just">
              <a:buFont typeface="+mj-lt"/>
              <a:buAutoNum type="arabicPeriod"/>
            </a:pPr>
            <a:endParaRPr lang="en-IN" dirty="0"/>
          </a:p>
          <a:p>
            <a:pPr marL="0" indent="0">
              <a:buNone/>
            </a:pPr>
            <a:endParaRPr lang="en-IN" dirty="0"/>
          </a:p>
        </p:txBody>
      </p:sp>
      <p:pic>
        <p:nvPicPr>
          <p:cNvPr id="7" name="Picture 6">
            <a:extLst>
              <a:ext uri="{FF2B5EF4-FFF2-40B4-BE49-F238E27FC236}">
                <a16:creationId xmlns:a16="http://schemas.microsoft.com/office/drawing/2014/main" id="{CBC502CB-7C52-2261-0949-858EACC65DEF}"/>
              </a:ext>
            </a:extLst>
          </p:cNvPr>
          <p:cNvPicPr>
            <a:picLocks noChangeAspect="1"/>
          </p:cNvPicPr>
          <p:nvPr/>
        </p:nvPicPr>
        <p:blipFill>
          <a:blip r:embed="rId3"/>
          <a:stretch>
            <a:fillRect/>
          </a:stretch>
        </p:blipFill>
        <p:spPr>
          <a:xfrm>
            <a:off x="2715354" y="2840492"/>
            <a:ext cx="6761292" cy="2963150"/>
          </a:xfrm>
          <a:prstGeom prst="rect">
            <a:avLst/>
          </a:prstGeom>
        </p:spPr>
      </p:pic>
    </p:spTree>
    <p:extLst>
      <p:ext uri="{BB962C8B-B14F-4D97-AF65-F5344CB8AC3E}">
        <p14:creationId xmlns:p14="http://schemas.microsoft.com/office/powerpoint/2010/main" val="3179460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F7475C-CF89-7571-6BB2-468A89186E1D}"/>
              </a:ext>
            </a:extLst>
          </p:cNvPr>
          <p:cNvSpPr>
            <a:spLocks noGrp="1"/>
          </p:cNvSpPr>
          <p:nvPr>
            <p:ph idx="1"/>
          </p:nvPr>
        </p:nvSpPr>
        <p:spPr>
          <a:xfrm>
            <a:off x="919119" y="388561"/>
            <a:ext cx="10353762" cy="6366801"/>
          </a:xfrm>
        </p:spPr>
        <p:txBody>
          <a:bodyPr/>
          <a:lstStyle/>
          <a:p>
            <a:pPr marL="0" indent="0" algn="just">
              <a:buNone/>
            </a:pPr>
            <a:r>
              <a:rPr lang="en-US" dirty="0"/>
              <a:t>2. Keywords are properly optimized in content and Headings and used 4 times.</a:t>
            </a:r>
          </a:p>
          <a:p>
            <a:pPr marL="0" indent="0">
              <a:buNone/>
            </a:pPr>
            <a:endParaRPr lang="en-US" dirty="0"/>
          </a:p>
          <a:p>
            <a:pPr marL="0" indent="0">
              <a:buNone/>
            </a:pPr>
            <a:endParaRPr lang="en-IN" dirty="0"/>
          </a:p>
          <a:p>
            <a:pPr marL="0" indent="0">
              <a:buNone/>
            </a:pPr>
            <a:endParaRPr lang="en-IN" dirty="0"/>
          </a:p>
          <a:p>
            <a:pPr marL="0" indent="0" algn="just">
              <a:buNone/>
            </a:pPr>
            <a:endParaRPr lang="en-IN" dirty="0"/>
          </a:p>
          <a:p>
            <a:pPr marL="0" indent="0" algn="just">
              <a:buNone/>
            </a:pPr>
            <a:r>
              <a:rPr lang="en-IN" dirty="0"/>
              <a:t>3. This page is not done internal linking and external linking.</a:t>
            </a:r>
          </a:p>
          <a:p>
            <a:pPr marL="0" indent="0" algn="just">
              <a:buNone/>
            </a:pPr>
            <a:r>
              <a:rPr lang="en-IN" dirty="0"/>
              <a:t>4. </a:t>
            </a:r>
            <a:r>
              <a:rPr lang="en-US" dirty="0"/>
              <a:t>Images are optimized properly in this page.</a:t>
            </a:r>
          </a:p>
          <a:p>
            <a:pPr marL="0" indent="0" algn="just">
              <a:buNone/>
            </a:pPr>
            <a:endParaRPr lang="en-IN" dirty="0"/>
          </a:p>
          <a:p>
            <a:pPr marL="0" indent="0">
              <a:buNone/>
            </a:pPr>
            <a:endParaRPr lang="en-IN" dirty="0"/>
          </a:p>
          <a:p>
            <a:pPr marL="0" indent="0">
              <a:buNone/>
            </a:pPr>
            <a:endParaRPr lang="en-IN" dirty="0"/>
          </a:p>
          <a:p>
            <a:pPr marL="0" indent="0" algn="just">
              <a:buNone/>
            </a:pPr>
            <a:r>
              <a:rPr lang="en-IN" dirty="0"/>
              <a:t>Link for the image : (</a:t>
            </a:r>
            <a:r>
              <a:rPr lang="en-IN" dirty="0">
                <a:hlinkClick r:id="rId2"/>
              </a:rPr>
              <a:t>https://cognizant.scene7.com/is/image/cognizant/artificial-intelligence-hero-banner?wid=1600&amp;fit=wrap</a:t>
            </a:r>
            <a:r>
              <a:rPr lang="en-IN" dirty="0"/>
              <a:t> )</a:t>
            </a:r>
          </a:p>
        </p:txBody>
      </p:sp>
      <p:pic>
        <p:nvPicPr>
          <p:cNvPr id="5" name="Picture 4">
            <a:extLst>
              <a:ext uri="{FF2B5EF4-FFF2-40B4-BE49-F238E27FC236}">
                <a16:creationId xmlns:a16="http://schemas.microsoft.com/office/drawing/2014/main" id="{9AF8B41E-9391-0BFA-55B0-8B9779497EC4}"/>
              </a:ext>
            </a:extLst>
          </p:cNvPr>
          <p:cNvPicPr>
            <a:picLocks noChangeAspect="1"/>
          </p:cNvPicPr>
          <p:nvPr/>
        </p:nvPicPr>
        <p:blipFill>
          <a:blip r:embed="rId3"/>
          <a:stretch>
            <a:fillRect/>
          </a:stretch>
        </p:blipFill>
        <p:spPr>
          <a:xfrm>
            <a:off x="3091542" y="925123"/>
            <a:ext cx="6008915" cy="1513390"/>
          </a:xfrm>
          <a:prstGeom prst="rect">
            <a:avLst/>
          </a:prstGeom>
        </p:spPr>
      </p:pic>
      <p:pic>
        <p:nvPicPr>
          <p:cNvPr id="7" name="Picture 6">
            <a:extLst>
              <a:ext uri="{FF2B5EF4-FFF2-40B4-BE49-F238E27FC236}">
                <a16:creationId xmlns:a16="http://schemas.microsoft.com/office/drawing/2014/main" id="{8E0B31A8-B62F-BBCB-C20F-554C5F5C8D60}"/>
              </a:ext>
            </a:extLst>
          </p:cNvPr>
          <p:cNvPicPr>
            <a:picLocks noChangeAspect="1"/>
          </p:cNvPicPr>
          <p:nvPr/>
        </p:nvPicPr>
        <p:blipFill>
          <a:blip r:embed="rId4"/>
          <a:stretch>
            <a:fillRect/>
          </a:stretch>
        </p:blipFill>
        <p:spPr>
          <a:xfrm>
            <a:off x="4764832" y="3840242"/>
            <a:ext cx="2662333" cy="1513390"/>
          </a:xfrm>
          <a:prstGeom prst="rect">
            <a:avLst/>
          </a:prstGeom>
        </p:spPr>
      </p:pic>
    </p:spTree>
    <p:extLst>
      <p:ext uri="{BB962C8B-B14F-4D97-AF65-F5344CB8AC3E}">
        <p14:creationId xmlns:p14="http://schemas.microsoft.com/office/powerpoint/2010/main" val="1887435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1FC411-1D2E-6CDC-09CB-871D884F4429}"/>
              </a:ext>
            </a:extLst>
          </p:cNvPr>
          <p:cNvSpPr>
            <a:spLocks noGrp="1"/>
          </p:cNvSpPr>
          <p:nvPr>
            <p:ph idx="1"/>
          </p:nvPr>
        </p:nvSpPr>
        <p:spPr>
          <a:xfrm>
            <a:off x="919119" y="584504"/>
            <a:ext cx="10353762" cy="5545707"/>
          </a:xfrm>
        </p:spPr>
        <p:txBody>
          <a:bodyPr/>
          <a:lstStyle/>
          <a:p>
            <a:pPr marL="0" indent="0" algn="just">
              <a:buNone/>
            </a:pPr>
            <a:r>
              <a:rPr lang="en-US" dirty="0"/>
              <a:t>3</a:t>
            </a:r>
            <a:r>
              <a:rPr lang="en-US" baseline="30000" dirty="0"/>
              <a:t>rd</a:t>
            </a:r>
            <a:r>
              <a:rPr lang="en-US" dirty="0"/>
              <a:t> webpage : </a:t>
            </a:r>
            <a:r>
              <a:rPr lang="en-US" dirty="0">
                <a:hlinkClick r:id="rId2"/>
              </a:rPr>
              <a:t>https://www.cognizant.com/us/en/services/ai/generative-ai</a:t>
            </a:r>
            <a:endParaRPr lang="en-US" dirty="0"/>
          </a:p>
          <a:p>
            <a:pPr algn="just"/>
            <a:r>
              <a:rPr lang="en-US" dirty="0"/>
              <a:t>Targeted Keyword : Generative AI</a:t>
            </a:r>
          </a:p>
          <a:p>
            <a:pPr marL="457200" indent="-457200" algn="just">
              <a:buFont typeface="+mj-lt"/>
              <a:buAutoNum type="arabicPeriod"/>
            </a:pPr>
            <a:r>
              <a:rPr lang="en-US" dirty="0"/>
              <a:t>Title is optimized properly and Meta description is not optimized properly because it contains 114 characters only and HTML Tags are not optimized properly in H1 , H2 tag with the targeted keyword.</a:t>
            </a:r>
          </a:p>
          <a:p>
            <a:pPr marL="457200" indent="-457200">
              <a:buFont typeface="+mj-lt"/>
              <a:buAutoNum type="arabicPeriod"/>
            </a:pPr>
            <a:endParaRPr lang="en-IN" dirty="0"/>
          </a:p>
        </p:txBody>
      </p:sp>
      <p:pic>
        <p:nvPicPr>
          <p:cNvPr id="5" name="Picture 4">
            <a:extLst>
              <a:ext uri="{FF2B5EF4-FFF2-40B4-BE49-F238E27FC236}">
                <a16:creationId xmlns:a16="http://schemas.microsoft.com/office/drawing/2014/main" id="{26ECD7C8-85D6-A76B-F524-D217D7055139}"/>
              </a:ext>
            </a:extLst>
          </p:cNvPr>
          <p:cNvPicPr>
            <a:picLocks noChangeAspect="1"/>
          </p:cNvPicPr>
          <p:nvPr/>
        </p:nvPicPr>
        <p:blipFill>
          <a:blip r:embed="rId3"/>
          <a:stretch>
            <a:fillRect/>
          </a:stretch>
        </p:blipFill>
        <p:spPr>
          <a:xfrm>
            <a:off x="2920482" y="2772553"/>
            <a:ext cx="6587412" cy="3003096"/>
          </a:xfrm>
          <a:prstGeom prst="rect">
            <a:avLst/>
          </a:prstGeom>
        </p:spPr>
      </p:pic>
    </p:spTree>
    <p:extLst>
      <p:ext uri="{BB962C8B-B14F-4D97-AF65-F5344CB8AC3E}">
        <p14:creationId xmlns:p14="http://schemas.microsoft.com/office/powerpoint/2010/main" val="2672765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90C8BB-151C-B449-495F-658EBBEBB9CE}"/>
              </a:ext>
            </a:extLst>
          </p:cNvPr>
          <p:cNvSpPr>
            <a:spLocks noGrp="1"/>
          </p:cNvSpPr>
          <p:nvPr>
            <p:ph idx="1"/>
          </p:nvPr>
        </p:nvSpPr>
        <p:spPr>
          <a:xfrm>
            <a:off x="914399" y="158620"/>
            <a:ext cx="10935477" cy="6382139"/>
          </a:xfrm>
        </p:spPr>
        <p:txBody>
          <a:bodyPr/>
          <a:lstStyle/>
          <a:p>
            <a:pPr marL="0" indent="0" algn="just">
              <a:buNone/>
            </a:pPr>
            <a:r>
              <a:rPr lang="en-US" dirty="0"/>
              <a:t>2. Keywords are not properly optimized in content and Headings and used 16 times. So, the page done with keyword stuffing.</a:t>
            </a:r>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r>
              <a:rPr lang="en-IN" dirty="0"/>
              <a:t>3. This page is not done internal linking and external linking.</a:t>
            </a:r>
          </a:p>
          <a:p>
            <a:pPr marL="0" indent="0" algn="just">
              <a:buNone/>
            </a:pPr>
            <a:r>
              <a:rPr lang="en-IN" dirty="0"/>
              <a:t>4. </a:t>
            </a:r>
            <a:r>
              <a:rPr lang="en-US" dirty="0"/>
              <a:t>Images are optimized properly in this page.</a:t>
            </a:r>
          </a:p>
          <a:p>
            <a:pPr marL="0" indent="0" algn="just">
              <a:buNone/>
            </a:pPr>
            <a:endParaRPr lang="en-US" dirty="0"/>
          </a:p>
          <a:p>
            <a:pPr marL="0" indent="0" algn="just">
              <a:buNone/>
            </a:pPr>
            <a:endParaRPr lang="en-IN" dirty="0"/>
          </a:p>
          <a:p>
            <a:pPr marL="0" indent="0" algn="just">
              <a:buNone/>
            </a:pPr>
            <a:endParaRPr lang="en-IN" dirty="0"/>
          </a:p>
          <a:p>
            <a:pPr marL="0" indent="0" algn="just">
              <a:buNone/>
            </a:pPr>
            <a:r>
              <a:rPr lang="en-IN" dirty="0"/>
              <a:t>Link for the image : (</a:t>
            </a:r>
            <a:r>
              <a:rPr lang="en-IN" dirty="0">
                <a:hlinkClick r:id="rId2"/>
              </a:rPr>
              <a:t>https://cognizant.scene7.com/is/image/cognizant/generative-ai-services-hero-banner?wid=1600&amp;fit=wrap</a:t>
            </a:r>
            <a:r>
              <a:rPr lang="en-IN" dirty="0"/>
              <a:t> )</a:t>
            </a:r>
          </a:p>
        </p:txBody>
      </p:sp>
      <p:pic>
        <p:nvPicPr>
          <p:cNvPr id="5" name="Picture 4">
            <a:extLst>
              <a:ext uri="{FF2B5EF4-FFF2-40B4-BE49-F238E27FC236}">
                <a16:creationId xmlns:a16="http://schemas.microsoft.com/office/drawing/2014/main" id="{784CC26B-5CDF-C9A3-BD71-DCEAB3809458}"/>
              </a:ext>
            </a:extLst>
          </p:cNvPr>
          <p:cNvPicPr>
            <a:picLocks noChangeAspect="1"/>
          </p:cNvPicPr>
          <p:nvPr/>
        </p:nvPicPr>
        <p:blipFill>
          <a:blip r:embed="rId3"/>
          <a:stretch>
            <a:fillRect/>
          </a:stretch>
        </p:blipFill>
        <p:spPr>
          <a:xfrm>
            <a:off x="2774302" y="1135593"/>
            <a:ext cx="6643396" cy="1523631"/>
          </a:xfrm>
          <a:prstGeom prst="rect">
            <a:avLst/>
          </a:prstGeom>
        </p:spPr>
      </p:pic>
      <p:pic>
        <p:nvPicPr>
          <p:cNvPr id="7" name="Picture 6">
            <a:extLst>
              <a:ext uri="{FF2B5EF4-FFF2-40B4-BE49-F238E27FC236}">
                <a16:creationId xmlns:a16="http://schemas.microsoft.com/office/drawing/2014/main" id="{B9BA1FC9-07EE-C61F-C19F-C2EF0DFABE89}"/>
              </a:ext>
            </a:extLst>
          </p:cNvPr>
          <p:cNvPicPr>
            <a:picLocks noChangeAspect="1"/>
          </p:cNvPicPr>
          <p:nvPr/>
        </p:nvPicPr>
        <p:blipFill>
          <a:blip r:embed="rId4"/>
          <a:stretch>
            <a:fillRect/>
          </a:stretch>
        </p:blipFill>
        <p:spPr>
          <a:xfrm>
            <a:off x="4891572" y="3900197"/>
            <a:ext cx="2981129" cy="1523630"/>
          </a:xfrm>
          <a:prstGeom prst="rect">
            <a:avLst/>
          </a:prstGeom>
        </p:spPr>
      </p:pic>
    </p:spTree>
    <p:extLst>
      <p:ext uri="{BB962C8B-B14F-4D97-AF65-F5344CB8AC3E}">
        <p14:creationId xmlns:p14="http://schemas.microsoft.com/office/powerpoint/2010/main" val="387355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883C2-2598-880D-7326-BB0F3D9342F4}"/>
              </a:ext>
            </a:extLst>
          </p:cNvPr>
          <p:cNvSpPr>
            <a:spLocks noGrp="1"/>
          </p:cNvSpPr>
          <p:nvPr>
            <p:ph type="title"/>
          </p:nvPr>
        </p:nvSpPr>
        <p:spPr>
          <a:xfrm>
            <a:off x="913796" y="189723"/>
            <a:ext cx="10353761" cy="1023258"/>
          </a:xfrm>
        </p:spPr>
        <p:txBody>
          <a:bodyPr/>
          <a:lstStyle/>
          <a:p>
            <a:r>
              <a:rPr lang="en-US" dirty="0"/>
              <a:t>Task 4 – Technical seo</a:t>
            </a:r>
            <a:endParaRPr lang="en-IN" dirty="0"/>
          </a:p>
        </p:txBody>
      </p:sp>
      <p:sp>
        <p:nvSpPr>
          <p:cNvPr id="3" name="Content Placeholder 2">
            <a:extLst>
              <a:ext uri="{FF2B5EF4-FFF2-40B4-BE49-F238E27FC236}">
                <a16:creationId xmlns:a16="http://schemas.microsoft.com/office/drawing/2014/main" id="{934E382B-49F4-FBB0-ABCC-5A0AD15FC674}"/>
              </a:ext>
            </a:extLst>
          </p:cNvPr>
          <p:cNvSpPr>
            <a:spLocks noGrp="1"/>
          </p:cNvSpPr>
          <p:nvPr>
            <p:ph idx="1"/>
          </p:nvPr>
        </p:nvSpPr>
        <p:spPr>
          <a:xfrm>
            <a:off x="913796" y="1060579"/>
            <a:ext cx="10353762" cy="5607698"/>
          </a:xfrm>
        </p:spPr>
        <p:txBody>
          <a:bodyPr>
            <a:normAutofit lnSpcReduction="10000"/>
          </a:bodyPr>
          <a:lstStyle/>
          <a:p>
            <a:pPr algn="just"/>
            <a:r>
              <a:rPr lang="en-US" dirty="0"/>
              <a:t>I have been done this Technical SEO research through using the “Pingdom website speed Test”  ( </a:t>
            </a:r>
            <a:r>
              <a:rPr lang="en-IN" sz="1800" b="0" i="0" u="sng" strike="noStrike" dirty="0">
                <a:solidFill>
                  <a:srgbClr val="1155CC"/>
                </a:solidFill>
                <a:effectLst/>
                <a:latin typeface="Arial" panose="020B0604020202020204" pitchFamily="34" charset="0"/>
                <a:hlinkClick r:id="rId2"/>
              </a:rPr>
              <a:t>https://tools.pingdom.com/</a:t>
            </a:r>
            <a:r>
              <a:rPr lang="en-IN" sz="1800" b="0" i="0" u="sng" strike="noStrike" dirty="0">
                <a:solidFill>
                  <a:srgbClr val="1155CC"/>
                </a:solidFill>
                <a:effectLst/>
                <a:latin typeface="Arial" panose="020B0604020202020204" pitchFamily="34" charset="0"/>
              </a:rPr>
              <a:t> </a:t>
            </a:r>
            <a:r>
              <a:rPr lang="en-IN" sz="1800" dirty="0">
                <a:effectLst/>
                <a:latin typeface="Arial" panose="020B0604020202020204" pitchFamily="34" charset="0"/>
              </a:rPr>
              <a:t>).</a:t>
            </a:r>
          </a:p>
          <a:p>
            <a:pPr marL="0" indent="0" algn="just">
              <a:buNone/>
            </a:pPr>
            <a:r>
              <a:rPr lang="en-IN" dirty="0">
                <a:effectLst/>
              </a:rPr>
              <a:t>Website Homepage (</a:t>
            </a:r>
            <a:r>
              <a:rPr lang="en-IN" dirty="0">
                <a:effectLst/>
                <a:hlinkClick r:id="rId3"/>
              </a:rPr>
              <a:t>https://www.cognizant.com/in/en</a:t>
            </a:r>
            <a:r>
              <a:rPr lang="en-IN" dirty="0">
                <a:effectLst/>
              </a:rPr>
              <a:t> ) :</a:t>
            </a:r>
          </a:p>
          <a:p>
            <a:pPr marL="0" indent="0" algn="just">
              <a:buNone/>
            </a:pPr>
            <a:r>
              <a:rPr lang="en-IN" dirty="0">
                <a:effectLst/>
              </a:rPr>
              <a:t>1.</a:t>
            </a:r>
            <a:r>
              <a:rPr lang="en-US" dirty="0"/>
              <a:t> Technical SEO issues :</a:t>
            </a:r>
          </a:p>
          <a:p>
            <a:pPr marL="0" indent="0" algn="just">
              <a:buNone/>
            </a:pPr>
            <a:r>
              <a:rPr lang="en-US" dirty="0"/>
              <a:t>Missing Information :</a:t>
            </a:r>
          </a:p>
          <a:p>
            <a:pPr algn="just"/>
            <a:r>
              <a:rPr lang="en-US" dirty="0"/>
              <a:t>Detailed Service Offerings.</a:t>
            </a:r>
          </a:p>
          <a:p>
            <a:pPr algn="just"/>
            <a:r>
              <a:rPr lang="en-US" dirty="0"/>
              <a:t>Client Testimonials and Case studies.</a:t>
            </a:r>
          </a:p>
          <a:p>
            <a:pPr marL="0" indent="0" algn="just">
              <a:buNone/>
            </a:pPr>
            <a:r>
              <a:rPr lang="en-US" dirty="0"/>
              <a:t>Strengths :</a:t>
            </a:r>
          </a:p>
          <a:p>
            <a:pPr algn="just"/>
            <a:r>
              <a:rPr lang="en-US" dirty="0"/>
              <a:t>The webpage load time speed is 4.15 Seconds is good and optimized properly.</a:t>
            </a:r>
          </a:p>
          <a:p>
            <a:pPr marL="0" indent="0" algn="just">
              <a:buNone/>
            </a:pPr>
            <a:r>
              <a:rPr lang="en-US" dirty="0"/>
              <a:t>Weakness:</a:t>
            </a:r>
          </a:p>
          <a:p>
            <a:pPr algn="just"/>
            <a:r>
              <a:rPr lang="en-US" dirty="0"/>
              <a:t>Limited Localization.</a:t>
            </a:r>
          </a:p>
          <a:p>
            <a:pPr algn="just"/>
            <a:r>
              <a:rPr lang="en-US" dirty="0"/>
              <a:t>Weak of Career Information.</a:t>
            </a:r>
          </a:p>
          <a:p>
            <a:pPr marL="0" indent="0">
              <a:buNone/>
            </a:pPr>
            <a:endParaRPr lang="en-US" dirty="0"/>
          </a:p>
          <a:p>
            <a:pPr marL="0" indent="0">
              <a:buNone/>
            </a:pPr>
            <a:endParaRPr lang="en-US" dirty="0"/>
          </a:p>
          <a:p>
            <a:pPr marL="0" indent="0">
              <a:buNone/>
            </a:pPr>
            <a:endParaRPr lang="en-IN" dirty="0">
              <a:effectLst/>
            </a:endParaRPr>
          </a:p>
          <a:p>
            <a:pPr marL="0" indent="0">
              <a:buNone/>
            </a:pPr>
            <a:endParaRPr lang="en-IN" dirty="0">
              <a:effectLst/>
            </a:endParaRPr>
          </a:p>
          <a:p>
            <a:pPr marL="0" indent="0">
              <a:buNone/>
            </a:pPr>
            <a:endParaRPr lang="en-IN" dirty="0"/>
          </a:p>
        </p:txBody>
      </p:sp>
      <p:pic>
        <p:nvPicPr>
          <p:cNvPr id="5" name="Picture 4">
            <a:extLst>
              <a:ext uri="{FF2B5EF4-FFF2-40B4-BE49-F238E27FC236}">
                <a16:creationId xmlns:a16="http://schemas.microsoft.com/office/drawing/2014/main" id="{B872CD24-EB9D-DE03-648E-8BE35F8045BF}"/>
              </a:ext>
            </a:extLst>
          </p:cNvPr>
          <p:cNvPicPr>
            <a:picLocks noChangeAspect="1"/>
          </p:cNvPicPr>
          <p:nvPr/>
        </p:nvPicPr>
        <p:blipFill>
          <a:blip r:embed="rId4"/>
          <a:stretch>
            <a:fillRect/>
          </a:stretch>
        </p:blipFill>
        <p:spPr>
          <a:xfrm>
            <a:off x="7343191" y="2416627"/>
            <a:ext cx="2705877" cy="2024745"/>
          </a:xfrm>
          <a:prstGeom prst="rect">
            <a:avLst/>
          </a:prstGeom>
        </p:spPr>
      </p:pic>
    </p:spTree>
    <p:extLst>
      <p:ext uri="{BB962C8B-B14F-4D97-AF65-F5344CB8AC3E}">
        <p14:creationId xmlns:p14="http://schemas.microsoft.com/office/powerpoint/2010/main" val="3889129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CFB6A2-2B31-FE86-8651-DFD231920063}"/>
              </a:ext>
            </a:extLst>
          </p:cNvPr>
          <p:cNvSpPr>
            <a:spLocks noGrp="1"/>
          </p:cNvSpPr>
          <p:nvPr>
            <p:ph idx="1"/>
          </p:nvPr>
        </p:nvSpPr>
        <p:spPr>
          <a:xfrm>
            <a:off x="919119" y="761785"/>
            <a:ext cx="10800130" cy="5377757"/>
          </a:xfrm>
        </p:spPr>
        <p:txBody>
          <a:bodyPr>
            <a:normAutofit/>
          </a:bodyPr>
          <a:lstStyle/>
          <a:p>
            <a:pPr marL="0" indent="0" algn="just">
              <a:buNone/>
            </a:pPr>
            <a:r>
              <a:rPr lang="en-US" b="1" i="0" u="none" strike="noStrike" dirty="0">
                <a:effectLst/>
              </a:rPr>
              <a:t>5 Best Practices to Improve Site and Web Page Speed</a:t>
            </a:r>
            <a:r>
              <a:rPr lang="en-US" b="1" i="0" u="none" strike="noStrike" dirty="0">
                <a:effectLst/>
                <a:latin typeface="Arial" panose="020B0604020202020204" pitchFamily="34" charset="0"/>
              </a:rPr>
              <a:t>:</a:t>
            </a:r>
          </a:p>
          <a:p>
            <a:pPr algn="just">
              <a:lnSpc>
                <a:spcPct val="150000"/>
              </a:lnSpc>
            </a:pPr>
            <a:r>
              <a:rPr lang="en-US" i="0" u="none" strike="noStrike" dirty="0">
                <a:effectLst/>
              </a:rPr>
              <a:t>Optimize Images.</a:t>
            </a:r>
          </a:p>
          <a:p>
            <a:pPr algn="just">
              <a:lnSpc>
                <a:spcPct val="150000"/>
              </a:lnSpc>
            </a:pPr>
            <a:r>
              <a:rPr lang="en-US" dirty="0">
                <a:effectLst/>
              </a:rPr>
              <a:t>Enhance Page Load Speed.</a:t>
            </a:r>
          </a:p>
          <a:p>
            <a:pPr algn="just">
              <a:lnSpc>
                <a:spcPct val="150000"/>
              </a:lnSpc>
            </a:pPr>
            <a:r>
              <a:rPr lang="en-US" i="0" u="none" strike="noStrike" dirty="0">
                <a:effectLst/>
              </a:rPr>
              <a:t>Reduce Java script Execution.</a:t>
            </a:r>
          </a:p>
          <a:p>
            <a:pPr>
              <a:lnSpc>
                <a:spcPct val="150000"/>
              </a:lnSpc>
            </a:pPr>
            <a:r>
              <a:rPr lang="en-IN" dirty="0"/>
              <a:t>Minimize Redirects.</a:t>
            </a:r>
          </a:p>
          <a:p>
            <a:pPr>
              <a:lnSpc>
                <a:spcPct val="150000"/>
              </a:lnSpc>
            </a:pPr>
            <a:r>
              <a:rPr lang="en-IN" dirty="0"/>
              <a:t>Enhance Mobile Optimization.</a:t>
            </a:r>
          </a:p>
        </p:txBody>
      </p:sp>
    </p:spTree>
    <p:extLst>
      <p:ext uri="{BB962C8B-B14F-4D97-AF65-F5344CB8AC3E}">
        <p14:creationId xmlns:p14="http://schemas.microsoft.com/office/powerpoint/2010/main" val="1852628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CF6F-AA8A-BDD3-6137-603C30771011}"/>
              </a:ext>
            </a:extLst>
          </p:cNvPr>
          <p:cNvSpPr>
            <a:spLocks noGrp="1"/>
          </p:cNvSpPr>
          <p:nvPr>
            <p:ph type="title"/>
          </p:nvPr>
        </p:nvSpPr>
        <p:spPr/>
        <p:txBody>
          <a:bodyPr/>
          <a:lstStyle/>
          <a:p>
            <a:pPr algn="l"/>
            <a:r>
              <a:rPr lang="en-US" dirty="0"/>
              <a:t>Company Selection:</a:t>
            </a:r>
            <a:endParaRPr lang="en-IN" dirty="0"/>
          </a:p>
        </p:txBody>
      </p:sp>
      <p:sp>
        <p:nvSpPr>
          <p:cNvPr id="3" name="Content Placeholder 2">
            <a:extLst>
              <a:ext uri="{FF2B5EF4-FFF2-40B4-BE49-F238E27FC236}">
                <a16:creationId xmlns:a16="http://schemas.microsoft.com/office/drawing/2014/main" id="{5761B0C1-4703-CE68-A43B-232D3C2D88F7}"/>
              </a:ext>
            </a:extLst>
          </p:cNvPr>
          <p:cNvSpPr>
            <a:spLocks noGrp="1"/>
          </p:cNvSpPr>
          <p:nvPr>
            <p:ph idx="1"/>
          </p:nvPr>
        </p:nvSpPr>
        <p:spPr/>
        <p:txBody>
          <a:bodyPr/>
          <a:lstStyle/>
          <a:p>
            <a:r>
              <a:rPr lang="en-US" dirty="0"/>
              <a:t>I Selected the company “</a:t>
            </a:r>
            <a:r>
              <a:rPr lang="en-US" b="1" dirty="0"/>
              <a:t>Cognizant </a:t>
            </a:r>
            <a:r>
              <a:rPr lang="en-US" dirty="0"/>
              <a:t>( </a:t>
            </a:r>
            <a:r>
              <a:rPr lang="en-US" dirty="0">
                <a:hlinkClick r:id="rId2"/>
              </a:rPr>
              <a:t>https://www.cognizant.com/in/en</a:t>
            </a:r>
            <a:r>
              <a:rPr lang="en-US" dirty="0"/>
              <a:t> )” for this SEO Project.</a:t>
            </a:r>
          </a:p>
          <a:p>
            <a:pPr marL="0" indent="0">
              <a:buNone/>
            </a:pPr>
            <a:r>
              <a:rPr lang="en-US" dirty="0"/>
              <a:t>About Cognizant:</a:t>
            </a:r>
          </a:p>
          <a:p>
            <a:pPr algn="just"/>
            <a:r>
              <a:rPr lang="en-US" dirty="0"/>
              <a:t>Cognizant is a leading multinational corporation that provides information technology (IT), consulting, and business process outsourcing (BPO) services. </a:t>
            </a:r>
          </a:p>
          <a:p>
            <a:pPr algn="just"/>
            <a:r>
              <a:rPr lang="en-US" b="1" dirty="0"/>
              <a:t>Global Presence</a:t>
            </a:r>
            <a:r>
              <a:rPr lang="en-US" dirty="0"/>
              <a:t>: Operates in over 40 countries, serving clients worldwide.</a:t>
            </a:r>
            <a:endParaRPr lang="en-IN" dirty="0"/>
          </a:p>
        </p:txBody>
      </p:sp>
    </p:spTree>
    <p:extLst>
      <p:ext uri="{BB962C8B-B14F-4D97-AF65-F5344CB8AC3E}">
        <p14:creationId xmlns:p14="http://schemas.microsoft.com/office/powerpoint/2010/main" val="4228278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2BA968-041E-E744-4F09-BD93270521A5}"/>
              </a:ext>
            </a:extLst>
          </p:cNvPr>
          <p:cNvSpPr>
            <a:spLocks noGrp="1"/>
          </p:cNvSpPr>
          <p:nvPr>
            <p:ph idx="1"/>
          </p:nvPr>
        </p:nvSpPr>
        <p:spPr>
          <a:xfrm>
            <a:off x="919119" y="471014"/>
            <a:ext cx="10353762" cy="5845810"/>
          </a:xfrm>
        </p:spPr>
        <p:txBody>
          <a:bodyPr/>
          <a:lstStyle/>
          <a:p>
            <a:pPr marL="0" indent="0" algn="just">
              <a:buNone/>
            </a:pPr>
            <a:r>
              <a:rPr lang="en-US" dirty="0"/>
              <a:t>1</a:t>
            </a:r>
            <a:r>
              <a:rPr lang="en-US" baseline="30000" dirty="0"/>
              <a:t>st</a:t>
            </a:r>
            <a:r>
              <a:rPr lang="en-US" dirty="0"/>
              <a:t> webpage : </a:t>
            </a:r>
            <a:r>
              <a:rPr lang="en-US" dirty="0">
                <a:hlinkClick r:id="rId2"/>
              </a:rPr>
              <a:t>https://www.cognizant.com/us/en/services/ai/ai-lab</a:t>
            </a:r>
            <a:endParaRPr lang="en-US" dirty="0"/>
          </a:p>
          <a:p>
            <a:pPr marL="0" indent="0" algn="just">
              <a:buNone/>
            </a:pPr>
            <a:r>
              <a:rPr lang="en-US" dirty="0"/>
              <a:t>1. Technical SEO issues :</a:t>
            </a:r>
          </a:p>
          <a:p>
            <a:pPr marL="0" indent="0" algn="just">
              <a:buNone/>
            </a:pPr>
            <a:r>
              <a:rPr lang="en-US" dirty="0"/>
              <a:t>Missing Information :</a:t>
            </a:r>
          </a:p>
          <a:p>
            <a:pPr algn="just"/>
            <a:r>
              <a:rPr lang="en-US" dirty="0"/>
              <a:t>Lack specific details about services.</a:t>
            </a:r>
          </a:p>
          <a:p>
            <a:pPr algn="just"/>
            <a:r>
              <a:rPr lang="en-US" dirty="0"/>
              <a:t>Target audience clarity.</a:t>
            </a:r>
          </a:p>
          <a:p>
            <a:pPr marL="0" indent="0" algn="just">
              <a:buNone/>
            </a:pPr>
            <a:r>
              <a:rPr lang="en-US" dirty="0"/>
              <a:t>Strengths :</a:t>
            </a:r>
          </a:p>
          <a:p>
            <a:pPr algn="just"/>
            <a:r>
              <a:rPr lang="en-US" dirty="0"/>
              <a:t>The webpage load time speed is 4.26 Seconds is good and optimized properly.</a:t>
            </a:r>
          </a:p>
          <a:p>
            <a:pPr marL="0" indent="0" algn="just">
              <a:buNone/>
            </a:pPr>
            <a:r>
              <a:rPr lang="en-US" dirty="0"/>
              <a:t>Weakness:</a:t>
            </a:r>
          </a:p>
          <a:p>
            <a:pPr algn="just"/>
            <a:r>
              <a:rPr lang="en-US" dirty="0"/>
              <a:t>Minimal visual Appeal.</a:t>
            </a:r>
          </a:p>
          <a:p>
            <a:pPr algn="just"/>
            <a:r>
              <a:rPr lang="en-US" dirty="0"/>
              <a:t>Mobile optimization Issues.</a:t>
            </a:r>
          </a:p>
          <a:p>
            <a:endParaRPr lang="en-US" dirty="0"/>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EAF6FDF7-8717-DF6E-42EA-FAF7A87A7F97}"/>
              </a:ext>
            </a:extLst>
          </p:cNvPr>
          <p:cNvPicPr>
            <a:picLocks noChangeAspect="1"/>
          </p:cNvPicPr>
          <p:nvPr/>
        </p:nvPicPr>
        <p:blipFill>
          <a:blip r:embed="rId3"/>
          <a:stretch>
            <a:fillRect/>
          </a:stretch>
        </p:blipFill>
        <p:spPr>
          <a:xfrm>
            <a:off x="6680719" y="3993683"/>
            <a:ext cx="3769566" cy="2393303"/>
          </a:xfrm>
          <a:prstGeom prst="rect">
            <a:avLst/>
          </a:prstGeom>
        </p:spPr>
      </p:pic>
    </p:spTree>
    <p:extLst>
      <p:ext uri="{BB962C8B-B14F-4D97-AF65-F5344CB8AC3E}">
        <p14:creationId xmlns:p14="http://schemas.microsoft.com/office/powerpoint/2010/main" val="215989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A67C9D-3FFF-78E4-D862-498E2EDEC284}"/>
              </a:ext>
            </a:extLst>
          </p:cNvPr>
          <p:cNvSpPr>
            <a:spLocks noGrp="1"/>
          </p:cNvSpPr>
          <p:nvPr>
            <p:ph idx="1"/>
          </p:nvPr>
        </p:nvSpPr>
        <p:spPr>
          <a:xfrm>
            <a:off x="919119" y="491197"/>
            <a:ext cx="10353762" cy="5872281"/>
          </a:xfrm>
        </p:spPr>
        <p:txBody>
          <a:bodyPr>
            <a:normAutofit/>
          </a:bodyPr>
          <a:lstStyle/>
          <a:p>
            <a:pPr marL="0" indent="0" algn="just" rtl="0">
              <a:spcBef>
                <a:spcPts val="1200"/>
              </a:spcBef>
              <a:spcAft>
                <a:spcPts val="1200"/>
              </a:spcAft>
              <a:buNone/>
            </a:pPr>
            <a:r>
              <a:rPr lang="en-US" b="1" i="0" u="none" strike="noStrike" dirty="0">
                <a:effectLst/>
              </a:rPr>
              <a:t>5 Best Practices to Improve Site and Web Page Speed</a:t>
            </a:r>
            <a:r>
              <a:rPr lang="en-US" b="1" i="0" u="none" strike="noStrike" dirty="0">
                <a:effectLst/>
                <a:latin typeface="Arial" panose="020B0604020202020204" pitchFamily="34" charset="0"/>
              </a:rPr>
              <a:t>:</a:t>
            </a:r>
          </a:p>
          <a:p>
            <a:pPr algn="just">
              <a:spcBef>
                <a:spcPts val="1200"/>
              </a:spcBef>
              <a:spcAft>
                <a:spcPts val="1200"/>
              </a:spcAft>
            </a:pPr>
            <a:r>
              <a:rPr lang="en-US" dirty="0">
                <a:effectLst/>
              </a:rPr>
              <a:t>Reduce DNS Lookups.</a:t>
            </a:r>
          </a:p>
          <a:p>
            <a:pPr algn="just">
              <a:spcBef>
                <a:spcPts val="1200"/>
              </a:spcBef>
              <a:spcAft>
                <a:spcPts val="1200"/>
              </a:spcAft>
            </a:pPr>
            <a:r>
              <a:rPr lang="en-US" dirty="0">
                <a:effectLst/>
              </a:rPr>
              <a:t>Make fewer HTTP requests.</a:t>
            </a:r>
          </a:p>
          <a:p>
            <a:pPr algn="just">
              <a:spcBef>
                <a:spcPts val="1200"/>
              </a:spcBef>
              <a:spcAft>
                <a:spcPts val="1200"/>
              </a:spcAft>
            </a:pPr>
            <a:r>
              <a:rPr lang="en-US" dirty="0">
                <a:effectLst/>
              </a:rPr>
              <a:t>Use Cookie free domains.</a:t>
            </a:r>
          </a:p>
          <a:p>
            <a:pPr algn="just">
              <a:spcBef>
                <a:spcPts val="1200"/>
              </a:spcBef>
              <a:spcAft>
                <a:spcPts val="1200"/>
              </a:spcAft>
            </a:pPr>
            <a:r>
              <a:rPr lang="en-US" dirty="0">
                <a:effectLst/>
              </a:rPr>
              <a:t>Avoid URL redirects.</a:t>
            </a:r>
          </a:p>
          <a:p>
            <a:pPr algn="just">
              <a:spcBef>
                <a:spcPts val="1200"/>
              </a:spcBef>
              <a:spcAft>
                <a:spcPts val="1200"/>
              </a:spcAft>
            </a:pPr>
            <a:r>
              <a:rPr lang="en-US" dirty="0"/>
              <a:t>Minify and compress code.</a:t>
            </a:r>
          </a:p>
          <a:p>
            <a:pPr marL="0" indent="0" algn="just">
              <a:spcBef>
                <a:spcPts val="1200"/>
              </a:spcBef>
              <a:spcAft>
                <a:spcPts val="1200"/>
              </a:spcAft>
              <a:buNone/>
            </a:pPr>
            <a:endParaRPr lang="en-US" dirty="0"/>
          </a:p>
          <a:p>
            <a:pPr marL="0" indent="0">
              <a:spcBef>
                <a:spcPts val="1200"/>
              </a:spcBef>
              <a:spcAft>
                <a:spcPts val="1200"/>
              </a:spcAft>
              <a:buNone/>
            </a:pPr>
            <a:br>
              <a:rPr lang="en-US" dirty="0"/>
            </a:br>
            <a:endParaRPr lang="en-IN" dirty="0"/>
          </a:p>
        </p:txBody>
      </p:sp>
    </p:spTree>
    <p:extLst>
      <p:ext uri="{BB962C8B-B14F-4D97-AF65-F5344CB8AC3E}">
        <p14:creationId xmlns:p14="http://schemas.microsoft.com/office/powerpoint/2010/main" val="3884145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842776-C676-00AE-4C10-5E559DEC7C08}"/>
              </a:ext>
            </a:extLst>
          </p:cNvPr>
          <p:cNvSpPr>
            <a:spLocks noGrp="1"/>
          </p:cNvSpPr>
          <p:nvPr>
            <p:ph idx="1"/>
          </p:nvPr>
        </p:nvSpPr>
        <p:spPr>
          <a:xfrm>
            <a:off x="919119" y="491198"/>
            <a:ext cx="10353762" cy="5480393"/>
          </a:xfrm>
        </p:spPr>
        <p:txBody>
          <a:bodyPr/>
          <a:lstStyle/>
          <a:p>
            <a:pPr marL="0" indent="0" algn="just">
              <a:buNone/>
            </a:pPr>
            <a:r>
              <a:rPr lang="en-US" dirty="0"/>
              <a:t>2</a:t>
            </a:r>
            <a:r>
              <a:rPr lang="en-US" baseline="30000" dirty="0"/>
              <a:t>nd</a:t>
            </a:r>
            <a:r>
              <a:rPr lang="en-US" dirty="0"/>
              <a:t> Webpage : </a:t>
            </a:r>
            <a:r>
              <a:rPr lang="en-US" dirty="0">
                <a:hlinkClick r:id="rId2"/>
              </a:rPr>
              <a:t>https://www.cognizant.com/us/en/services/ai/ai-solutions</a:t>
            </a:r>
            <a:endParaRPr lang="en-US" dirty="0"/>
          </a:p>
          <a:p>
            <a:pPr marL="0" indent="0" algn="just">
              <a:buNone/>
            </a:pPr>
            <a:r>
              <a:rPr lang="en-US" dirty="0"/>
              <a:t>1. Technical SEO issues :</a:t>
            </a:r>
          </a:p>
          <a:p>
            <a:pPr marL="0" indent="0" algn="just">
              <a:buNone/>
            </a:pPr>
            <a:r>
              <a:rPr lang="en-US" dirty="0"/>
              <a:t>Missing Information :</a:t>
            </a:r>
          </a:p>
          <a:p>
            <a:pPr algn="just"/>
            <a:r>
              <a:rPr lang="en-US" dirty="0"/>
              <a:t>Thought Leadership content.</a:t>
            </a:r>
          </a:p>
          <a:p>
            <a:pPr algn="just"/>
            <a:r>
              <a:rPr lang="en-US" dirty="0"/>
              <a:t>Interactive Features.</a:t>
            </a:r>
          </a:p>
          <a:p>
            <a:pPr marL="0" indent="0" algn="just">
              <a:buNone/>
            </a:pPr>
            <a:r>
              <a:rPr lang="en-US" dirty="0"/>
              <a:t>Strengths :</a:t>
            </a:r>
          </a:p>
          <a:p>
            <a:pPr algn="just"/>
            <a:r>
              <a:rPr lang="en-US" dirty="0"/>
              <a:t>The webpage load time speed is 4.31 Seconds is good and optimized properly.</a:t>
            </a:r>
          </a:p>
          <a:p>
            <a:pPr marL="0" indent="0" algn="just">
              <a:buNone/>
            </a:pPr>
            <a:r>
              <a:rPr lang="en-US" dirty="0"/>
              <a:t>Weakness:</a:t>
            </a:r>
          </a:p>
          <a:p>
            <a:pPr algn="just"/>
            <a:r>
              <a:rPr lang="en-US" dirty="0"/>
              <a:t>Poor SEO Optimization.</a:t>
            </a:r>
          </a:p>
          <a:p>
            <a:pPr algn="just"/>
            <a:r>
              <a:rPr lang="en-US" dirty="0"/>
              <a:t>Limited Contact and Support Options.</a:t>
            </a: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A56314D9-EA15-2FBC-0FB1-2DAC06F549BD}"/>
              </a:ext>
            </a:extLst>
          </p:cNvPr>
          <p:cNvPicPr>
            <a:picLocks noChangeAspect="1"/>
          </p:cNvPicPr>
          <p:nvPr/>
        </p:nvPicPr>
        <p:blipFill>
          <a:blip r:embed="rId3"/>
          <a:stretch>
            <a:fillRect/>
          </a:stretch>
        </p:blipFill>
        <p:spPr>
          <a:xfrm>
            <a:off x="6951307" y="4071471"/>
            <a:ext cx="2901820" cy="2295331"/>
          </a:xfrm>
          <a:prstGeom prst="rect">
            <a:avLst/>
          </a:prstGeom>
        </p:spPr>
      </p:pic>
    </p:spTree>
    <p:extLst>
      <p:ext uri="{BB962C8B-B14F-4D97-AF65-F5344CB8AC3E}">
        <p14:creationId xmlns:p14="http://schemas.microsoft.com/office/powerpoint/2010/main" val="1105447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8E557A-9A99-0561-9858-4254C10CA517}"/>
              </a:ext>
            </a:extLst>
          </p:cNvPr>
          <p:cNvSpPr>
            <a:spLocks noGrp="1"/>
          </p:cNvSpPr>
          <p:nvPr>
            <p:ph idx="1"/>
          </p:nvPr>
        </p:nvSpPr>
        <p:spPr>
          <a:xfrm>
            <a:off x="913795" y="326571"/>
            <a:ext cx="10353762" cy="6055568"/>
          </a:xfrm>
        </p:spPr>
        <p:txBody>
          <a:bodyPr/>
          <a:lstStyle/>
          <a:p>
            <a:pPr marL="0" indent="0" algn="just">
              <a:lnSpc>
                <a:spcPct val="150000"/>
              </a:lnSpc>
              <a:buNone/>
            </a:pPr>
            <a:r>
              <a:rPr lang="en-US" b="1" i="0" u="none" strike="noStrike" dirty="0">
                <a:effectLst/>
              </a:rPr>
              <a:t>5 Best Practices to Improve Site and Web Page Speed</a:t>
            </a:r>
            <a:r>
              <a:rPr lang="en-US" b="1" i="0" u="none" strike="noStrike" dirty="0">
                <a:effectLst/>
                <a:latin typeface="Arial" panose="020B0604020202020204" pitchFamily="34" charset="0"/>
              </a:rPr>
              <a:t>:</a:t>
            </a:r>
          </a:p>
          <a:p>
            <a:pPr algn="just">
              <a:lnSpc>
                <a:spcPct val="150000"/>
              </a:lnSpc>
            </a:pPr>
            <a:r>
              <a:rPr lang="en-IN" dirty="0"/>
              <a:t>Optimize page load speed.</a:t>
            </a:r>
          </a:p>
          <a:p>
            <a:pPr algn="just">
              <a:lnSpc>
                <a:spcPct val="150000"/>
              </a:lnSpc>
            </a:pPr>
            <a:r>
              <a:rPr lang="en-IN" dirty="0"/>
              <a:t>Improve core web vitals.</a:t>
            </a:r>
          </a:p>
          <a:p>
            <a:pPr algn="just">
              <a:lnSpc>
                <a:spcPct val="150000"/>
              </a:lnSpc>
            </a:pPr>
            <a:r>
              <a:rPr lang="en-IN" dirty="0"/>
              <a:t>Minimize third party scripts.</a:t>
            </a:r>
          </a:p>
          <a:p>
            <a:pPr algn="just">
              <a:lnSpc>
                <a:spcPct val="150000"/>
              </a:lnSpc>
            </a:pPr>
            <a:r>
              <a:rPr lang="en-IN" dirty="0"/>
              <a:t>Optimize Fonts.</a:t>
            </a:r>
          </a:p>
          <a:p>
            <a:pPr algn="just">
              <a:lnSpc>
                <a:spcPct val="150000"/>
              </a:lnSpc>
            </a:pPr>
            <a:r>
              <a:rPr lang="en-IN" dirty="0"/>
              <a:t>Use preloading and prefetching.</a:t>
            </a:r>
          </a:p>
        </p:txBody>
      </p:sp>
    </p:spTree>
    <p:extLst>
      <p:ext uri="{BB962C8B-B14F-4D97-AF65-F5344CB8AC3E}">
        <p14:creationId xmlns:p14="http://schemas.microsoft.com/office/powerpoint/2010/main" val="2901143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7F0E09-A069-53D3-5B93-56DAF072E2D7}"/>
              </a:ext>
            </a:extLst>
          </p:cNvPr>
          <p:cNvSpPr>
            <a:spLocks noGrp="1"/>
          </p:cNvSpPr>
          <p:nvPr>
            <p:ph idx="1"/>
          </p:nvPr>
        </p:nvSpPr>
        <p:spPr>
          <a:xfrm>
            <a:off x="919119" y="509859"/>
            <a:ext cx="10353762" cy="6086884"/>
          </a:xfrm>
        </p:spPr>
        <p:txBody>
          <a:bodyPr>
            <a:normAutofit/>
          </a:bodyPr>
          <a:lstStyle/>
          <a:p>
            <a:pPr marL="0" indent="0">
              <a:buNone/>
            </a:pPr>
            <a:r>
              <a:rPr lang="en-US" dirty="0"/>
              <a:t>3</a:t>
            </a:r>
            <a:r>
              <a:rPr lang="en-US" baseline="30000" dirty="0"/>
              <a:t>rd</a:t>
            </a:r>
            <a:r>
              <a:rPr lang="en-US" dirty="0"/>
              <a:t> webpage : </a:t>
            </a:r>
            <a:r>
              <a:rPr lang="en-US" dirty="0">
                <a:hlinkClick r:id="rId2"/>
              </a:rPr>
              <a:t>https://www.cognizant.com/us/en/services/ai/generative-ai</a:t>
            </a:r>
            <a:endParaRPr lang="en-US" dirty="0"/>
          </a:p>
          <a:p>
            <a:pPr marL="0" indent="0" algn="just">
              <a:buNone/>
            </a:pPr>
            <a:r>
              <a:rPr lang="en-US" dirty="0"/>
              <a:t>1. Technical SEO issues :</a:t>
            </a:r>
          </a:p>
          <a:p>
            <a:pPr marL="0" indent="0" algn="just">
              <a:buNone/>
            </a:pPr>
            <a:r>
              <a:rPr lang="en-US" dirty="0"/>
              <a:t>Missing Information :</a:t>
            </a:r>
          </a:p>
          <a:p>
            <a:r>
              <a:rPr lang="en-US" dirty="0"/>
              <a:t>Specific Use Cases.</a:t>
            </a:r>
          </a:p>
          <a:p>
            <a:r>
              <a:rPr lang="en-US" dirty="0"/>
              <a:t>Ethical AI Practices. </a:t>
            </a:r>
          </a:p>
          <a:p>
            <a:pPr marL="0" indent="0" algn="just">
              <a:buNone/>
            </a:pPr>
            <a:r>
              <a:rPr lang="en-US" dirty="0"/>
              <a:t>Strengths :</a:t>
            </a:r>
          </a:p>
          <a:p>
            <a:pPr algn="just"/>
            <a:r>
              <a:rPr lang="en-US" dirty="0"/>
              <a:t>The webpage load time speed is 9.44 Seconds is not good and not optimized properly because less than 5 seconds is good webpage load time speed.</a:t>
            </a:r>
          </a:p>
          <a:p>
            <a:pPr marL="0" indent="0" algn="just">
              <a:buNone/>
            </a:pPr>
            <a:r>
              <a:rPr lang="en-US" dirty="0"/>
              <a:t>Weakness:</a:t>
            </a:r>
          </a:p>
          <a:p>
            <a:pPr algn="just"/>
            <a:r>
              <a:rPr lang="en-US" dirty="0"/>
              <a:t>Minimal Technical Transparency</a:t>
            </a:r>
          </a:p>
          <a:p>
            <a:pPr algn="just"/>
            <a:r>
              <a:rPr lang="en-US" dirty="0"/>
              <a:t>SEO Limitations.</a:t>
            </a: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D6290607-37F5-880D-CE04-05F52E5F32BE}"/>
              </a:ext>
            </a:extLst>
          </p:cNvPr>
          <p:cNvPicPr>
            <a:picLocks noChangeAspect="1"/>
          </p:cNvPicPr>
          <p:nvPr/>
        </p:nvPicPr>
        <p:blipFill>
          <a:blip r:embed="rId3"/>
          <a:stretch>
            <a:fillRect/>
          </a:stretch>
        </p:blipFill>
        <p:spPr>
          <a:xfrm>
            <a:off x="7791061" y="4343401"/>
            <a:ext cx="2883158" cy="2253342"/>
          </a:xfrm>
          <a:prstGeom prst="rect">
            <a:avLst/>
          </a:prstGeom>
        </p:spPr>
      </p:pic>
    </p:spTree>
    <p:extLst>
      <p:ext uri="{BB962C8B-B14F-4D97-AF65-F5344CB8AC3E}">
        <p14:creationId xmlns:p14="http://schemas.microsoft.com/office/powerpoint/2010/main" val="3616550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66CAD7-3D99-C7E2-7DC5-B7CD98EBC8CA}"/>
              </a:ext>
            </a:extLst>
          </p:cNvPr>
          <p:cNvSpPr>
            <a:spLocks noGrp="1"/>
          </p:cNvSpPr>
          <p:nvPr>
            <p:ph idx="1"/>
          </p:nvPr>
        </p:nvSpPr>
        <p:spPr>
          <a:xfrm>
            <a:off x="919119" y="444544"/>
            <a:ext cx="10353762" cy="5069847"/>
          </a:xfrm>
        </p:spPr>
        <p:txBody>
          <a:bodyPr/>
          <a:lstStyle/>
          <a:p>
            <a:pPr marL="0" indent="0">
              <a:lnSpc>
                <a:spcPct val="150000"/>
              </a:lnSpc>
              <a:buNone/>
            </a:pPr>
            <a:r>
              <a:rPr lang="en-US" b="1" i="0" u="none" strike="noStrike" dirty="0">
                <a:effectLst/>
              </a:rPr>
              <a:t>5 Best Practices to Improve Site and Web Page Speed</a:t>
            </a:r>
            <a:r>
              <a:rPr lang="en-US" b="1" i="0" u="none" strike="noStrike" dirty="0">
                <a:effectLst/>
                <a:latin typeface="Arial" panose="020B0604020202020204" pitchFamily="34" charset="0"/>
              </a:rPr>
              <a:t>:</a:t>
            </a:r>
          </a:p>
          <a:p>
            <a:pPr>
              <a:lnSpc>
                <a:spcPct val="150000"/>
              </a:lnSpc>
            </a:pPr>
            <a:r>
              <a:rPr lang="en-US" dirty="0">
                <a:effectLst/>
              </a:rPr>
              <a:t>Regular Monitoring </a:t>
            </a:r>
            <a:r>
              <a:rPr lang="en-US" dirty="0" err="1">
                <a:effectLst/>
              </a:rPr>
              <a:t>anfd</a:t>
            </a:r>
            <a:r>
              <a:rPr lang="en-US" dirty="0">
                <a:effectLst/>
              </a:rPr>
              <a:t> Testing.</a:t>
            </a:r>
          </a:p>
          <a:p>
            <a:pPr>
              <a:lnSpc>
                <a:spcPct val="150000"/>
              </a:lnSpc>
            </a:pPr>
            <a:r>
              <a:rPr lang="en-US" i="0" u="none" strike="noStrike" dirty="0">
                <a:effectLst/>
              </a:rPr>
              <a:t>Reduce Redirects.</a:t>
            </a:r>
          </a:p>
          <a:p>
            <a:pPr>
              <a:lnSpc>
                <a:spcPct val="150000"/>
              </a:lnSpc>
            </a:pPr>
            <a:r>
              <a:rPr lang="en-US" dirty="0">
                <a:effectLst/>
              </a:rPr>
              <a:t>Optimize java script and CSS</a:t>
            </a:r>
          </a:p>
          <a:p>
            <a:pPr>
              <a:lnSpc>
                <a:spcPct val="150000"/>
              </a:lnSpc>
            </a:pPr>
            <a:r>
              <a:rPr lang="en-US" i="0" u="none" strike="noStrike" dirty="0">
                <a:effectLst/>
              </a:rPr>
              <a:t>Improve Accessibility.</a:t>
            </a:r>
          </a:p>
          <a:p>
            <a:pPr>
              <a:lnSpc>
                <a:spcPct val="150000"/>
              </a:lnSpc>
            </a:pPr>
            <a:r>
              <a:rPr lang="en-US" dirty="0">
                <a:effectLst/>
              </a:rPr>
              <a:t>Improve SEO and Content Structure.</a:t>
            </a:r>
            <a:endParaRPr lang="en-US" i="0" u="none" strike="noStrike" dirty="0">
              <a:effectLst/>
            </a:endParaRPr>
          </a:p>
          <a:p>
            <a:pPr marL="0" indent="0">
              <a:buNone/>
            </a:pPr>
            <a:endParaRPr lang="en-US" b="1" i="0" u="none" strike="noStrike" dirty="0">
              <a:effectLst/>
            </a:endParaRPr>
          </a:p>
          <a:p>
            <a:pPr marL="0" indent="0">
              <a:buNone/>
            </a:pPr>
            <a:endParaRPr lang="en-IN" dirty="0"/>
          </a:p>
        </p:txBody>
      </p:sp>
    </p:spTree>
    <p:extLst>
      <p:ext uri="{BB962C8B-B14F-4D97-AF65-F5344CB8AC3E}">
        <p14:creationId xmlns:p14="http://schemas.microsoft.com/office/powerpoint/2010/main" val="2470439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1C0B-13F1-9056-EE20-B27C83213FE2}"/>
              </a:ext>
            </a:extLst>
          </p:cNvPr>
          <p:cNvSpPr>
            <a:spLocks noGrp="1"/>
          </p:cNvSpPr>
          <p:nvPr>
            <p:ph type="title"/>
          </p:nvPr>
        </p:nvSpPr>
        <p:spPr/>
        <p:txBody>
          <a:bodyPr/>
          <a:lstStyle/>
          <a:p>
            <a:r>
              <a:rPr lang="en-US" dirty="0"/>
              <a:t>Task 5 – content strategy</a:t>
            </a:r>
            <a:endParaRPr lang="en-IN" dirty="0"/>
          </a:p>
        </p:txBody>
      </p:sp>
      <p:sp>
        <p:nvSpPr>
          <p:cNvPr id="3" name="Content Placeholder 2">
            <a:extLst>
              <a:ext uri="{FF2B5EF4-FFF2-40B4-BE49-F238E27FC236}">
                <a16:creationId xmlns:a16="http://schemas.microsoft.com/office/drawing/2014/main" id="{C49002D2-A79B-9332-4451-6A3430649FFF}"/>
              </a:ext>
            </a:extLst>
          </p:cNvPr>
          <p:cNvSpPr>
            <a:spLocks noGrp="1"/>
          </p:cNvSpPr>
          <p:nvPr>
            <p:ph idx="1"/>
          </p:nvPr>
        </p:nvSpPr>
        <p:spPr>
          <a:xfrm>
            <a:off x="913795" y="1707501"/>
            <a:ext cx="10353762" cy="4739951"/>
          </a:xfrm>
        </p:spPr>
        <p:txBody>
          <a:bodyPr>
            <a:normAutofit lnSpcReduction="10000"/>
          </a:bodyPr>
          <a:lstStyle/>
          <a:p>
            <a:pPr marL="0" indent="0" algn="just">
              <a:buNone/>
            </a:pPr>
            <a:r>
              <a:rPr lang="en-US" dirty="0"/>
              <a:t>1. Keyword : Generative AI</a:t>
            </a:r>
          </a:p>
          <a:p>
            <a:pPr marL="0" indent="0" algn="just">
              <a:buNone/>
            </a:pPr>
            <a:r>
              <a:rPr lang="en-US" dirty="0"/>
              <a:t>Blog Topic : “The ROI of Generative AI: Is It Worth the Investment?”</a:t>
            </a:r>
          </a:p>
          <a:p>
            <a:pPr marL="0" indent="0" algn="just">
              <a:buNone/>
            </a:pPr>
            <a:r>
              <a:rPr lang="en-US" dirty="0"/>
              <a:t>2. Keyword : Stability AI</a:t>
            </a:r>
          </a:p>
          <a:p>
            <a:pPr marL="0" indent="0" algn="just">
              <a:buNone/>
            </a:pPr>
            <a:r>
              <a:rPr lang="en-US" dirty="0"/>
              <a:t>Blog Topic : “Optimizing AI for Stability: Challenges and Solutions in Model Training”</a:t>
            </a:r>
          </a:p>
          <a:p>
            <a:pPr marL="0" indent="0" algn="just">
              <a:buNone/>
            </a:pPr>
            <a:r>
              <a:rPr lang="en-US" dirty="0"/>
              <a:t>3. Keyword : Gen AI</a:t>
            </a:r>
          </a:p>
          <a:p>
            <a:pPr marL="0" indent="0" algn="just">
              <a:buNone/>
            </a:pPr>
            <a:r>
              <a:rPr lang="en-US" dirty="0"/>
              <a:t>Blog Topic : “The Future of Gen AI: Trends to Watch in 2025 and Beyond”</a:t>
            </a:r>
          </a:p>
          <a:p>
            <a:pPr marL="0" indent="0" algn="just">
              <a:buNone/>
            </a:pPr>
            <a:r>
              <a:rPr lang="en-US" dirty="0"/>
              <a:t>4. Keyword : Midjourney Art</a:t>
            </a:r>
          </a:p>
          <a:p>
            <a:pPr marL="0" indent="0" algn="just">
              <a:buNone/>
            </a:pPr>
            <a:r>
              <a:rPr lang="en-US" dirty="0"/>
              <a:t>Blog Topic : “Midjourney vs. Other AI Art Tools: What Sets It Apart?”</a:t>
            </a:r>
          </a:p>
          <a:p>
            <a:pPr marL="0" indent="0" algn="just">
              <a:buNone/>
            </a:pPr>
            <a:r>
              <a:rPr lang="en-US" dirty="0"/>
              <a:t>5. Keyword : Night cafe AI</a:t>
            </a:r>
          </a:p>
          <a:p>
            <a:pPr marL="0" indent="0" algn="just">
              <a:buNone/>
            </a:pPr>
            <a:r>
              <a:rPr lang="en-US" dirty="0"/>
              <a:t>Blog Topic : “Exploring Night Cafe AI's Compatibility with Other Creative Tools”</a:t>
            </a:r>
          </a:p>
          <a:p>
            <a:pPr marL="0" indent="0">
              <a:buNone/>
            </a:pPr>
            <a:endParaRPr lang="en-IN" dirty="0"/>
          </a:p>
        </p:txBody>
      </p:sp>
    </p:spTree>
    <p:extLst>
      <p:ext uri="{BB962C8B-B14F-4D97-AF65-F5344CB8AC3E}">
        <p14:creationId xmlns:p14="http://schemas.microsoft.com/office/powerpoint/2010/main" val="1548959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62024-C7AF-8ADF-82D1-2136E8625B90}"/>
              </a:ext>
            </a:extLst>
          </p:cNvPr>
          <p:cNvSpPr>
            <a:spLocks noGrp="1"/>
          </p:cNvSpPr>
          <p:nvPr>
            <p:ph type="title"/>
          </p:nvPr>
        </p:nvSpPr>
        <p:spPr/>
        <p:txBody>
          <a:bodyPr/>
          <a:lstStyle/>
          <a:p>
            <a:r>
              <a:rPr lang="en-US" dirty="0"/>
              <a:t>Task 6 – off-page seo </a:t>
            </a:r>
            <a:endParaRPr lang="en-IN" dirty="0"/>
          </a:p>
        </p:txBody>
      </p:sp>
      <p:sp>
        <p:nvSpPr>
          <p:cNvPr id="3" name="Content Placeholder 2">
            <a:extLst>
              <a:ext uri="{FF2B5EF4-FFF2-40B4-BE49-F238E27FC236}">
                <a16:creationId xmlns:a16="http://schemas.microsoft.com/office/drawing/2014/main" id="{6F29292F-09BA-B96D-84EC-E0C7691DE0BA}"/>
              </a:ext>
            </a:extLst>
          </p:cNvPr>
          <p:cNvSpPr>
            <a:spLocks noGrp="1"/>
          </p:cNvSpPr>
          <p:nvPr>
            <p:ph idx="1"/>
          </p:nvPr>
        </p:nvSpPr>
        <p:spPr>
          <a:xfrm>
            <a:off x="913794" y="1651517"/>
            <a:ext cx="11278205" cy="4795935"/>
          </a:xfrm>
        </p:spPr>
        <p:txBody>
          <a:bodyPr>
            <a:normAutofit/>
          </a:bodyPr>
          <a:lstStyle/>
          <a:p>
            <a:pPr marL="0" indent="0" algn="just">
              <a:buNone/>
            </a:pPr>
            <a:r>
              <a:rPr lang="en-US" dirty="0"/>
              <a:t>1.Link Building Strategy :</a:t>
            </a:r>
          </a:p>
          <a:p>
            <a:pPr algn="just"/>
            <a:r>
              <a:rPr lang="en-US" dirty="0"/>
              <a:t>High Quality Backlinks.</a:t>
            </a:r>
          </a:p>
          <a:p>
            <a:pPr algn="just"/>
            <a:r>
              <a:rPr lang="en-US" dirty="0"/>
              <a:t>Competitor Backlink Analysis.</a:t>
            </a:r>
          </a:p>
          <a:p>
            <a:pPr marL="0" indent="0" algn="just">
              <a:buNone/>
            </a:pPr>
            <a:r>
              <a:rPr lang="en-US" dirty="0"/>
              <a:t>2. Content Marketing Strategy :</a:t>
            </a:r>
          </a:p>
          <a:p>
            <a:pPr algn="just"/>
            <a:r>
              <a:rPr lang="en-IN" dirty="0"/>
              <a:t>Publish High-Quality Content.</a:t>
            </a:r>
            <a:endParaRPr lang="en-US" dirty="0"/>
          </a:p>
          <a:p>
            <a:pPr algn="just"/>
            <a:r>
              <a:rPr lang="en-IN" dirty="0"/>
              <a:t>Infographics and Visual Content.</a:t>
            </a:r>
          </a:p>
          <a:p>
            <a:pPr marL="0" indent="0" algn="just">
              <a:buNone/>
            </a:pPr>
            <a:r>
              <a:rPr lang="en-IN" dirty="0"/>
              <a:t>3. Social Media Engagement:</a:t>
            </a:r>
          </a:p>
          <a:p>
            <a:pPr algn="just"/>
            <a:r>
              <a:rPr lang="en-IN" dirty="0"/>
              <a:t>Leverage Social Platforms</a:t>
            </a:r>
          </a:p>
          <a:p>
            <a:pPr algn="just"/>
            <a:r>
              <a:rPr lang="en-IN" dirty="0"/>
              <a:t>Social Sharing Buttons</a:t>
            </a:r>
          </a:p>
          <a:p>
            <a:pPr marL="0" indent="0">
              <a:buNone/>
            </a:pPr>
            <a:endParaRPr lang="en-IN" dirty="0"/>
          </a:p>
        </p:txBody>
      </p:sp>
    </p:spTree>
    <p:extLst>
      <p:ext uri="{BB962C8B-B14F-4D97-AF65-F5344CB8AC3E}">
        <p14:creationId xmlns:p14="http://schemas.microsoft.com/office/powerpoint/2010/main" val="1026305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129FDE-84FA-A155-09BE-AFD119767247}"/>
              </a:ext>
            </a:extLst>
          </p:cNvPr>
          <p:cNvSpPr>
            <a:spLocks noGrp="1"/>
          </p:cNvSpPr>
          <p:nvPr>
            <p:ph idx="1"/>
          </p:nvPr>
        </p:nvSpPr>
        <p:spPr>
          <a:xfrm>
            <a:off x="919119" y="584504"/>
            <a:ext cx="10353762" cy="6021569"/>
          </a:xfrm>
        </p:spPr>
        <p:txBody>
          <a:bodyPr/>
          <a:lstStyle/>
          <a:p>
            <a:pPr marL="0" indent="0" algn="just">
              <a:buNone/>
            </a:pPr>
            <a:r>
              <a:rPr lang="en-IN" dirty="0"/>
              <a:t>4. Community Building and Forums :</a:t>
            </a:r>
          </a:p>
          <a:p>
            <a:pPr algn="just"/>
            <a:r>
              <a:rPr lang="en-IN" dirty="0"/>
              <a:t>Host Webinars and Events.</a:t>
            </a:r>
          </a:p>
          <a:p>
            <a:pPr algn="just"/>
            <a:r>
              <a:rPr lang="en-IN" dirty="0"/>
              <a:t>Build a LinkedIn Community.</a:t>
            </a:r>
            <a:endParaRPr lang="en-US" dirty="0"/>
          </a:p>
          <a:p>
            <a:pPr marL="0" indent="0">
              <a:buNone/>
            </a:pPr>
            <a:r>
              <a:rPr lang="en-IN" dirty="0"/>
              <a:t>5. Influencer Marketing :</a:t>
            </a:r>
          </a:p>
          <a:p>
            <a:r>
              <a:rPr lang="en-IN" dirty="0"/>
              <a:t>Partner with Influencers.</a:t>
            </a:r>
          </a:p>
          <a:p>
            <a:r>
              <a:rPr lang="en-IN" dirty="0"/>
              <a:t>Employee Advocacy as Influencers.</a:t>
            </a:r>
          </a:p>
          <a:p>
            <a:pPr marL="0" indent="0">
              <a:buNone/>
            </a:pPr>
            <a:r>
              <a:rPr lang="en-IN" dirty="0"/>
              <a:t>6. Reviews and Testimonials :</a:t>
            </a:r>
          </a:p>
          <a:p>
            <a:r>
              <a:rPr lang="en-IN" dirty="0"/>
              <a:t>Encourage Client Reviews.</a:t>
            </a:r>
          </a:p>
          <a:p>
            <a:r>
              <a:rPr lang="en-IN" dirty="0"/>
              <a:t>Respond to Reviews.</a:t>
            </a:r>
          </a:p>
          <a:p>
            <a:pPr marL="0" indent="0">
              <a:buNone/>
            </a:pPr>
            <a:r>
              <a:rPr lang="en-IN" dirty="0"/>
              <a:t>7. Local SEO and Events :</a:t>
            </a:r>
          </a:p>
          <a:p>
            <a:r>
              <a:rPr lang="en-IN" dirty="0"/>
              <a:t>Optimize for Local Directories.</a:t>
            </a:r>
          </a:p>
          <a:p>
            <a:r>
              <a:rPr lang="en-IN" dirty="0"/>
              <a:t>Google My Business.</a:t>
            </a:r>
          </a:p>
        </p:txBody>
      </p:sp>
    </p:spTree>
    <p:extLst>
      <p:ext uri="{BB962C8B-B14F-4D97-AF65-F5344CB8AC3E}">
        <p14:creationId xmlns:p14="http://schemas.microsoft.com/office/powerpoint/2010/main" val="1690912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12BE9-5B6D-5A6E-48BD-91DCB9497405}"/>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D99C3306-4CFB-D30E-C123-78F03F4B798A}"/>
              </a:ext>
            </a:extLst>
          </p:cNvPr>
          <p:cNvSpPr>
            <a:spLocks noGrp="1"/>
          </p:cNvSpPr>
          <p:nvPr>
            <p:ph idx="1"/>
          </p:nvPr>
        </p:nvSpPr>
        <p:spPr>
          <a:xfrm>
            <a:off x="913794" y="1679510"/>
            <a:ext cx="10749471" cy="4348066"/>
          </a:xfrm>
        </p:spPr>
        <p:txBody>
          <a:bodyPr/>
          <a:lstStyle/>
          <a:p>
            <a:pPr marL="0" indent="0" algn="just">
              <a:buNone/>
            </a:pPr>
            <a:r>
              <a:rPr lang="en-US" dirty="0"/>
              <a:t>In conclusion, the comprehensive SEO audit and optimization for Cognizant's India website lays the foundation for enhanced organic traffic growth and improved online visibility. By addressing on-page, off-page, and technical SEO gaps, the strategy ensures a user-friendly experience while aligning with search engine best practices. With consistent efforts in content creation, link building, and performance monitoring, the website is poised to achieve sustainable growth, strengthen its authority in the digital consulting space , and effectively reach its target audience. </a:t>
            </a:r>
            <a:endParaRPr lang="en-IN" dirty="0"/>
          </a:p>
        </p:txBody>
      </p:sp>
    </p:spTree>
    <p:extLst>
      <p:ext uri="{BB962C8B-B14F-4D97-AF65-F5344CB8AC3E}">
        <p14:creationId xmlns:p14="http://schemas.microsoft.com/office/powerpoint/2010/main" val="3129644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01344-A67A-BF5C-7B62-D9067DCC6424}"/>
              </a:ext>
            </a:extLst>
          </p:cNvPr>
          <p:cNvSpPr>
            <a:spLocks noGrp="1"/>
          </p:cNvSpPr>
          <p:nvPr>
            <p:ph type="title"/>
          </p:nvPr>
        </p:nvSpPr>
        <p:spPr/>
        <p:txBody>
          <a:bodyPr/>
          <a:lstStyle/>
          <a:p>
            <a:pPr algn="l"/>
            <a:r>
              <a:rPr lang="en-US" dirty="0"/>
              <a:t>About company:</a:t>
            </a:r>
            <a:endParaRPr lang="en-IN" dirty="0"/>
          </a:p>
        </p:txBody>
      </p:sp>
      <p:sp>
        <p:nvSpPr>
          <p:cNvPr id="3" name="Content Placeholder 2">
            <a:extLst>
              <a:ext uri="{FF2B5EF4-FFF2-40B4-BE49-F238E27FC236}">
                <a16:creationId xmlns:a16="http://schemas.microsoft.com/office/drawing/2014/main" id="{CE1CEB94-712A-BECA-73C9-E1972C45E6DB}"/>
              </a:ext>
            </a:extLst>
          </p:cNvPr>
          <p:cNvSpPr>
            <a:spLocks noGrp="1"/>
          </p:cNvSpPr>
          <p:nvPr>
            <p:ph idx="1"/>
          </p:nvPr>
        </p:nvSpPr>
        <p:spPr/>
        <p:txBody>
          <a:bodyPr>
            <a:normAutofit fontScale="92500"/>
          </a:bodyPr>
          <a:lstStyle/>
          <a:p>
            <a:pPr marL="0" indent="0">
              <a:buNone/>
            </a:pPr>
            <a:r>
              <a:rPr lang="en-US" dirty="0"/>
              <a:t>Their Services are:</a:t>
            </a:r>
          </a:p>
          <a:p>
            <a:pPr marL="0" indent="0" algn="just">
              <a:buNone/>
            </a:pPr>
            <a:r>
              <a:rPr lang="en-US" b="1" dirty="0"/>
              <a:t>1.Core Services</a:t>
            </a:r>
          </a:p>
          <a:p>
            <a:pPr algn="just"/>
            <a:r>
              <a:rPr lang="en-US" dirty="0"/>
              <a:t>IT Services: Software development, IT infrastructure management, and system integration.</a:t>
            </a:r>
          </a:p>
          <a:p>
            <a:pPr algn="just"/>
            <a:r>
              <a:rPr lang="en-US" dirty="0"/>
              <a:t>Consulting: Helps businesses strategize and implement digital transformation.</a:t>
            </a:r>
          </a:p>
          <a:p>
            <a:pPr algn="just"/>
            <a:r>
              <a:rPr lang="en-US" dirty="0"/>
              <a:t>Digital Solutions: Expertise in cloud computing, artificial intelligence, analytics, automation, and cybersecurity.</a:t>
            </a:r>
          </a:p>
          <a:p>
            <a:pPr algn="just"/>
            <a:r>
              <a:rPr lang="en-US" dirty="0"/>
              <a:t>Business Process Outsourcing (BPO): Offers support in back-office operations, customer service, and more.</a:t>
            </a:r>
          </a:p>
          <a:p>
            <a:pPr marL="0" indent="0">
              <a:buNone/>
            </a:pPr>
            <a:endParaRPr lang="en-IN" dirty="0"/>
          </a:p>
        </p:txBody>
      </p:sp>
    </p:spTree>
    <p:extLst>
      <p:ext uri="{BB962C8B-B14F-4D97-AF65-F5344CB8AC3E}">
        <p14:creationId xmlns:p14="http://schemas.microsoft.com/office/powerpoint/2010/main" val="1035764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89BEC-5669-3882-9D5C-AF9FB7DF4DAD}"/>
              </a:ext>
            </a:extLst>
          </p:cNvPr>
          <p:cNvSpPr>
            <a:spLocks noGrp="1"/>
          </p:cNvSpPr>
          <p:nvPr>
            <p:ph type="title"/>
          </p:nvPr>
        </p:nvSpPr>
        <p:spPr>
          <a:xfrm>
            <a:off x="919119" y="2765839"/>
            <a:ext cx="10353761" cy="1326321"/>
          </a:xfrm>
        </p:spPr>
        <p:txBody>
          <a:bodyPr/>
          <a:lstStyle/>
          <a:p>
            <a:r>
              <a:rPr lang="en-US" dirty="0"/>
              <a:t>Thank you…</a:t>
            </a:r>
            <a:endParaRPr lang="en-IN" dirty="0"/>
          </a:p>
        </p:txBody>
      </p:sp>
    </p:spTree>
    <p:extLst>
      <p:ext uri="{BB962C8B-B14F-4D97-AF65-F5344CB8AC3E}">
        <p14:creationId xmlns:p14="http://schemas.microsoft.com/office/powerpoint/2010/main" val="4150752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03CCA-B9F2-28FA-8B2D-E1E42EF0ED35}"/>
              </a:ext>
            </a:extLst>
          </p:cNvPr>
          <p:cNvSpPr>
            <a:spLocks noGrp="1"/>
          </p:cNvSpPr>
          <p:nvPr>
            <p:ph type="title"/>
          </p:nvPr>
        </p:nvSpPr>
        <p:spPr/>
        <p:txBody>
          <a:bodyPr/>
          <a:lstStyle/>
          <a:p>
            <a:pPr algn="l"/>
            <a:r>
              <a:rPr lang="en-US" dirty="0"/>
              <a:t>About company:</a:t>
            </a:r>
            <a:endParaRPr lang="en-IN" dirty="0"/>
          </a:p>
        </p:txBody>
      </p:sp>
      <p:sp>
        <p:nvSpPr>
          <p:cNvPr id="3" name="Content Placeholder 2">
            <a:extLst>
              <a:ext uri="{FF2B5EF4-FFF2-40B4-BE49-F238E27FC236}">
                <a16:creationId xmlns:a16="http://schemas.microsoft.com/office/drawing/2014/main" id="{521261F1-52BE-68BE-BBB8-E47DE489EDDB}"/>
              </a:ext>
            </a:extLst>
          </p:cNvPr>
          <p:cNvSpPr>
            <a:spLocks noGrp="1"/>
          </p:cNvSpPr>
          <p:nvPr>
            <p:ph idx="1"/>
          </p:nvPr>
        </p:nvSpPr>
        <p:spPr/>
        <p:txBody>
          <a:bodyPr/>
          <a:lstStyle/>
          <a:p>
            <a:pPr marL="0" indent="0" algn="just">
              <a:buNone/>
            </a:pPr>
            <a:r>
              <a:rPr lang="en-US" b="1" dirty="0"/>
              <a:t>2.Industry Focus:</a:t>
            </a:r>
          </a:p>
          <a:p>
            <a:pPr marL="0" indent="0" algn="just">
              <a:buNone/>
            </a:pPr>
            <a:r>
              <a:rPr lang="en-US" dirty="0"/>
              <a:t>Cognizant serves a diverse range of industries, including:</a:t>
            </a:r>
          </a:p>
          <a:p>
            <a:pPr algn="just">
              <a:buFont typeface="Arial" panose="020B0604020202020204" pitchFamily="34" charset="0"/>
              <a:buChar char="•"/>
            </a:pPr>
            <a:r>
              <a:rPr lang="en-US" dirty="0"/>
              <a:t>Healthcare and Life Sciences</a:t>
            </a:r>
          </a:p>
          <a:p>
            <a:pPr algn="just">
              <a:buFont typeface="Arial" panose="020B0604020202020204" pitchFamily="34" charset="0"/>
              <a:buChar char="•"/>
            </a:pPr>
            <a:r>
              <a:rPr lang="en-US" dirty="0"/>
              <a:t>Banking, Financial Services, and Insurance (BFSI)</a:t>
            </a:r>
          </a:p>
          <a:p>
            <a:pPr algn="just">
              <a:buFont typeface="Arial" panose="020B0604020202020204" pitchFamily="34" charset="0"/>
              <a:buChar char="•"/>
            </a:pPr>
            <a:r>
              <a:rPr lang="en-US" dirty="0"/>
              <a:t>Retail and Consumer Goods</a:t>
            </a:r>
          </a:p>
          <a:p>
            <a:pPr algn="just">
              <a:buFont typeface="Arial" panose="020B0604020202020204" pitchFamily="34" charset="0"/>
              <a:buChar char="•"/>
            </a:pPr>
            <a:r>
              <a:rPr lang="en-US" dirty="0"/>
              <a:t>Manufacturing and Logistics</a:t>
            </a:r>
          </a:p>
          <a:p>
            <a:pPr algn="just">
              <a:buFont typeface="Arial" panose="020B0604020202020204" pitchFamily="34" charset="0"/>
              <a:buChar char="•"/>
            </a:pPr>
            <a:r>
              <a:rPr lang="en-US" dirty="0"/>
              <a:t>Telecommunications, Media, and Technology</a:t>
            </a:r>
          </a:p>
          <a:p>
            <a:endParaRPr lang="en-IN" dirty="0"/>
          </a:p>
        </p:txBody>
      </p:sp>
    </p:spTree>
    <p:extLst>
      <p:ext uri="{BB962C8B-B14F-4D97-AF65-F5344CB8AC3E}">
        <p14:creationId xmlns:p14="http://schemas.microsoft.com/office/powerpoint/2010/main" val="2610498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0D7AF-AB9C-0003-08C3-3563C4AE46B5}"/>
              </a:ext>
            </a:extLst>
          </p:cNvPr>
          <p:cNvSpPr>
            <a:spLocks noGrp="1"/>
          </p:cNvSpPr>
          <p:nvPr>
            <p:ph type="title"/>
          </p:nvPr>
        </p:nvSpPr>
        <p:spPr/>
        <p:txBody>
          <a:bodyPr/>
          <a:lstStyle/>
          <a:p>
            <a:pPr algn="l"/>
            <a:r>
              <a:rPr lang="en-US" dirty="0"/>
              <a:t>About company:</a:t>
            </a:r>
            <a:endParaRPr lang="en-IN" dirty="0"/>
          </a:p>
        </p:txBody>
      </p:sp>
      <p:sp>
        <p:nvSpPr>
          <p:cNvPr id="3" name="Content Placeholder 2">
            <a:extLst>
              <a:ext uri="{FF2B5EF4-FFF2-40B4-BE49-F238E27FC236}">
                <a16:creationId xmlns:a16="http://schemas.microsoft.com/office/drawing/2014/main" id="{66870850-6D0D-1C74-9B84-0C1704599186}"/>
              </a:ext>
            </a:extLst>
          </p:cNvPr>
          <p:cNvSpPr>
            <a:spLocks noGrp="1"/>
          </p:cNvSpPr>
          <p:nvPr>
            <p:ph idx="1"/>
          </p:nvPr>
        </p:nvSpPr>
        <p:spPr/>
        <p:txBody>
          <a:bodyPr/>
          <a:lstStyle/>
          <a:p>
            <a:pPr marL="0" indent="0">
              <a:buNone/>
            </a:pPr>
            <a:r>
              <a:rPr lang="en-US" b="1" dirty="0"/>
              <a:t>3.Corporate Social Responsibility (CSR)</a:t>
            </a:r>
          </a:p>
          <a:p>
            <a:pPr algn="just"/>
            <a:r>
              <a:rPr lang="en-US" b="1" dirty="0"/>
              <a:t>Outreach Programs</a:t>
            </a:r>
            <a:r>
              <a:rPr lang="en-US" dirty="0"/>
              <a:t>: Focus on education, healthcare, and disaster relief.</a:t>
            </a:r>
          </a:p>
          <a:p>
            <a:pPr algn="just"/>
            <a:r>
              <a:rPr lang="en-US" b="1" dirty="0"/>
              <a:t>Sustainability</a:t>
            </a:r>
            <a:r>
              <a:rPr lang="en-US" dirty="0"/>
              <a:t>: Commitment to reducing environmental impact and adopting sustainable business practices.</a:t>
            </a:r>
          </a:p>
          <a:p>
            <a:pPr algn="just"/>
            <a:r>
              <a:rPr lang="en-US" b="1" dirty="0"/>
              <a:t>Empowering Communities</a:t>
            </a:r>
            <a:r>
              <a:rPr lang="en-US" dirty="0"/>
              <a:t>: Actively supports STEM education and community development projects.</a:t>
            </a:r>
          </a:p>
          <a:p>
            <a:endParaRPr lang="en-IN" dirty="0"/>
          </a:p>
        </p:txBody>
      </p:sp>
    </p:spTree>
    <p:extLst>
      <p:ext uri="{BB962C8B-B14F-4D97-AF65-F5344CB8AC3E}">
        <p14:creationId xmlns:p14="http://schemas.microsoft.com/office/powerpoint/2010/main" val="280897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8447D-1122-3DAC-E723-629F6A06DC3F}"/>
              </a:ext>
            </a:extLst>
          </p:cNvPr>
          <p:cNvSpPr>
            <a:spLocks noGrp="1"/>
          </p:cNvSpPr>
          <p:nvPr>
            <p:ph type="title"/>
          </p:nvPr>
        </p:nvSpPr>
        <p:spPr/>
        <p:txBody>
          <a:bodyPr/>
          <a:lstStyle/>
          <a:p>
            <a:pPr algn="l"/>
            <a:r>
              <a:rPr lang="en-US" dirty="0"/>
              <a:t>Task 1- initial audit:</a:t>
            </a:r>
            <a:endParaRPr lang="en-IN" dirty="0"/>
          </a:p>
        </p:txBody>
      </p:sp>
      <p:sp>
        <p:nvSpPr>
          <p:cNvPr id="3" name="Content Placeholder 2">
            <a:extLst>
              <a:ext uri="{FF2B5EF4-FFF2-40B4-BE49-F238E27FC236}">
                <a16:creationId xmlns:a16="http://schemas.microsoft.com/office/drawing/2014/main" id="{23366025-5C2D-BEDE-68D5-808A299EC767}"/>
              </a:ext>
            </a:extLst>
          </p:cNvPr>
          <p:cNvSpPr>
            <a:spLocks noGrp="1"/>
          </p:cNvSpPr>
          <p:nvPr>
            <p:ph idx="1"/>
          </p:nvPr>
        </p:nvSpPr>
        <p:spPr/>
        <p:txBody>
          <a:bodyPr/>
          <a:lstStyle/>
          <a:p>
            <a:pPr marL="0" indent="0">
              <a:buNone/>
            </a:pPr>
            <a:r>
              <a:rPr lang="en-US" dirty="0"/>
              <a:t>Current Performance in mobile:</a:t>
            </a:r>
          </a:p>
          <a:p>
            <a:pPr algn="just"/>
            <a:r>
              <a:rPr lang="en-US" dirty="0"/>
              <a:t>I optimize the current performance for the cognizant company (</a:t>
            </a:r>
            <a:r>
              <a:rPr lang="en-US" dirty="0">
                <a:hlinkClick r:id="rId2"/>
              </a:rPr>
              <a:t>https://www.cognizant.com/in/en</a:t>
            </a:r>
            <a:r>
              <a:rPr lang="en-US" dirty="0"/>
              <a:t>) through the “page speed insights” tool.</a:t>
            </a:r>
          </a:p>
          <a:p>
            <a:pPr algn="just"/>
            <a:r>
              <a:rPr lang="en-US" dirty="0"/>
              <a:t>The core web vitals Assessment is failed for mobile. So, the website is not properly optimized for mobile devices and the performance score also 38. So, the performance also not good for the website in mobile. Only good in performance score is more than 50.</a:t>
            </a:r>
            <a:endParaRPr lang="en-IN" dirty="0"/>
          </a:p>
        </p:txBody>
      </p:sp>
      <p:pic>
        <p:nvPicPr>
          <p:cNvPr id="5" name="Picture 4">
            <a:extLst>
              <a:ext uri="{FF2B5EF4-FFF2-40B4-BE49-F238E27FC236}">
                <a16:creationId xmlns:a16="http://schemas.microsoft.com/office/drawing/2014/main" id="{EC65ADD9-F8F4-C30A-45D7-5D7D787074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408" y="4688236"/>
            <a:ext cx="2638348" cy="1968760"/>
          </a:xfrm>
          <a:prstGeom prst="rect">
            <a:avLst/>
          </a:prstGeom>
        </p:spPr>
      </p:pic>
      <p:pic>
        <p:nvPicPr>
          <p:cNvPr id="7" name="Picture 6">
            <a:extLst>
              <a:ext uri="{FF2B5EF4-FFF2-40B4-BE49-F238E27FC236}">
                <a16:creationId xmlns:a16="http://schemas.microsoft.com/office/drawing/2014/main" id="{DDE54F46-A778-78DD-0CC6-2F28F85AF4F8}"/>
              </a:ext>
            </a:extLst>
          </p:cNvPr>
          <p:cNvPicPr>
            <a:picLocks noChangeAspect="1"/>
          </p:cNvPicPr>
          <p:nvPr/>
        </p:nvPicPr>
        <p:blipFill>
          <a:blip r:embed="rId4"/>
          <a:stretch>
            <a:fillRect/>
          </a:stretch>
        </p:blipFill>
        <p:spPr>
          <a:xfrm>
            <a:off x="8624596" y="4688236"/>
            <a:ext cx="2516155" cy="1968760"/>
          </a:xfrm>
          <a:prstGeom prst="rect">
            <a:avLst/>
          </a:prstGeom>
          <a:effectLst>
            <a:reflection endPos="0" dist="50800" dir="5400000" sy="-100000" algn="bl" rotWithShape="0"/>
          </a:effectLst>
        </p:spPr>
      </p:pic>
    </p:spTree>
    <p:extLst>
      <p:ext uri="{BB962C8B-B14F-4D97-AF65-F5344CB8AC3E}">
        <p14:creationId xmlns:p14="http://schemas.microsoft.com/office/powerpoint/2010/main" val="1709981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478928-DCB4-8AE8-01FA-142A806AD781}"/>
              </a:ext>
            </a:extLst>
          </p:cNvPr>
          <p:cNvSpPr>
            <a:spLocks noGrp="1"/>
          </p:cNvSpPr>
          <p:nvPr>
            <p:ph idx="1"/>
          </p:nvPr>
        </p:nvSpPr>
        <p:spPr>
          <a:xfrm>
            <a:off x="919119" y="845762"/>
            <a:ext cx="10353762" cy="3695136"/>
          </a:xfrm>
        </p:spPr>
        <p:txBody>
          <a:bodyPr/>
          <a:lstStyle/>
          <a:p>
            <a:pPr marL="0" indent="0">
              <a:buNone/>
            </a:pPr>
            <a:r>
              <a:rPr lang="en-US" dirty="0"/>
              <a:t>Current Performance in Desktop:</a:t>
            </a:r>
          </a:p>
          <a:p>
            <a:pPr algn="just"/>
            <a:r>
              <a:rPr lang="en-US" dirty="0"/>
              <a:t>The core web vitals Assessment is passed for Desktop. So, the website is properly optimized for desktop devices and the performance score also 64. So, the performance is not good for the website in desktop. Only good in performance score is more than 80. </a:t>
            </a:r>
          </a:p>
          <a:p>
            <a:pPr marL="0" indent="0">
              <a:buNone/>
            </a:pPr>
            <a:endParaRPr lang="en-IN" dirty="0"/>
          </a:p>
        </p:txBody>
      </p:sp>
      <p:pic>
        <p:nvPicPr>
          <p:cNvPr id="5" name="Picture 4">
            <a:extLst>
              <a:ext uri="{FF2B5EF4-FFF2-40B4-BE49-F238E27FC236}">
                <a16:creationId xmlns:a16="http://schemas.microsoft.com/office/drawing/2014/main" id="{C533548D-E4F3-9C02-10E5-64CE65008ED8}"/>
              </a:ext>
            </a:extLst>
          </p:cNvPr>
          <p:cNvPicPr>
            <a:picLocks noChangeAspect="1"/>
          </p:cNvPicPr>
          <p:nvPr/>
        </p:nvPicPr>
        <p:blipFill>
          <a:blip r:embed="rId2"/>
          <a:stretch>
            <a:fillRect/>
          </a:stretch>
        </p:blipFill>
        <p:spPr>
          <a:xfrm>
            <a:off x="2155371" y="3181738"/>
            <a:ext cx="3060441" cy="2528596"/>
          </a:xfrm>
          <a:prstGeom prst="rect">
            <a:avLst/>
          </a:prstGeom>
        </p:spPr>
      </p:pic>
      <p:pic>
        <p:nvPicPr>
          <p:cNvPr id="7" name="Picture 6">
            <a:extLst>
              <a:ext uri="{FF2B5EF4-FFF2-40B4-BE49-F238E27FC236}">
                <a16:creationId xmlns:a16="http://schemas.microsoft.com/office/drawing/2014/main" id="{C1ECE6A0-2074-9D85-B2C0-54C9F713A49B}"/>
              </a:ext>
            </a:extLst>
          </p:cNvPr>
          <p:cNvPicPr>
            <a:picLocks noChangeAspect="1"/>
          </p:cNvPicPr>
          <p:nvPr/>
        </p:nvPicPr>
        <p:blipFill>
          <a:blip r:embed="rId3"/>
          <a:stretch>
            <a:fillRect/>
          </a:stretch>
        </p:blipFill>
        <p:spPr>
          <a:xfrm>
            <a:off x="6288833" y="3181738"/>
            <a:ext cx="3163078" cy="2528596"/>
          </a:xfrm>
          <a:prstGeom prst="rect">
            <a:avLst/>
          </a:prstGeom>
        </p:spPr>
      </p:pic>
    </p:spTree>
    <p:extLst>
      <p:ext uri="{BB962C8B-B14F-4D97-AF65-F5344CB8AC3E}">
        <p14:creationId xmlns:p14="http://schemas.microsoft.com/office/powerpoint/2010/main" val="1959189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44E0B3-AEBF-8047-A4E0-2DE22577BD9E}"/>
              </a:ext>
            </a:extLst>
          </p:cNvPr>
          <p:cNvSpPr>
            <a:spLocks noGrp="1"/>
          </p:cNvSpPr>
          <p:nvPr>
            <p:ph idx="1"/>
          </p:nvPr>
        </p:nvSpPr>
        <p:spPr>
          <a:xfrm>
            <a:off x="919119" y="677810"/>
            <a:ext cx="10353762" cy="5480393"/>
          </a:xfrm>
        </p:spPr>
        <p:txBody>
          <a:bodyPr/>
          <a:lstStyle/>
          <a:p>
            <a:pPr marL="0" indent="0">
              <a:buNone/>
            </a:pPr>
            <a:r>
              <a:rPr lang="en-US" b="1" dirty="0"/>
              <a:t>STRENGTHS:</a:t>
            </a:r>
          </a:p>
          <a:p>
            <a:pPr algn="just"/>
            <a:r>
              <a:rPr lang="en-US" dirty="0"/>
              <a:t>User friendly Navigation</a:t>
            </a:r>
          </a:p>
          <a:p>
            <a:pPr algn="just"/>
            <a:r>
              <a:rPr lang="en-US" dirty="0"/>
              <a:t>Responsive Design</a:t>
            </a:r>
          </a:p>
          <a:p>
            <a:pPr algn="just"/>
            <a:r>
              <a:rPr lang="en-US" dirty="0"/>
              <a:t>Visual Appeal</a:t>
            </a:r>
          </a:p>
          <a:p>
            <a:pPr algn="just"/>
            <a:r>
              <a:rPr lang="en-US" dirty="0"/>
              <a:t>Content Quality</a:t>
            </a:r>
          </a:p>
          <a:p>
            <a:pPr algn="just"/>
            <a:r>
              <a:rPr lang="en-US" dirty="0"/>
              <a:t>Accessibility</a:t>
            </a:r>
          </a:p>
          <a:p>
            <a:pPr marL="0" indent="0">
              <a:buNone/>
            </a:pPr>
            <a:r>
              <a:rPr lang="en-US" b="1" dirty="0"/>
              <a:t>WEAKNESS:</a:t>
            </a:r>
          </a:p>
          <a:p>
            <a:r>
              <a:rPr lang="en-IN" dirty="0"/>
              <a:t>Search Functionality</a:t>
            </a:r>
          </a:p>
          <a:p>
            <a:r>
              <a:rPr lang="en-IN" dirty="0"/>
              <a:t>Limited Interactivity</a:t>
            </a:r>
          </a:p>
          <a:p>
            <a:r>
              <a:rPr lang="en-IN" dirty="0"/>
              <a:t>SEO Optimization</a:t>
            </a:r>
          </a:p>
          <a:p>
            <a:r>
              <a:rPr lang="en-IN" dirty="0"/>
              <a:t>Limited Client Engagement Features</a:t>
            </a:r>
          </a:p>
          <a:p>
            <a:endParaRPr lang="en-IN" dirty="0"/>
          </a:p>
          <a:p>
            <a:endParaRPr lang="en-IN" dirty="0"/>
          </a:p>
        </p:txBody>
      </p:sp>
    </p:spTree>
    <p:extLst>
      <p:ext uri="{BB962C8B-B14F-4D97-AF65-F5344CB8AC3E}">
        <p14:creationId xmlns:p14="http://schemas.microsoft.com/office/powerpoint/2010/main" val="3873997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9A6F-B951-89DF-2048-01F7205EC3BD}"/>
              </a:ext>
            </a:extLst>
          </p:cNvPr>
          <p:cNvSpPr>
            <a:spLocks noGrp="1"/>
          </p:cNvSpPr>
          <p:nvPr>
            <p:ph type="title"/>
          </p:nvPr>
        </p:nvSpPr>
        <p:spPr/>
        <p:txBody>
          <a:bodyPr/>
          <a:lstStyle/>
          <a:p>
            <a:pPr algn="l"/>
            <a:r>
              <a:rPr lang="en-US" dirty="0"/>
              <a:t>Task 2 - keyword research:</a:t>
            </a:r>
            <a:endParaRPr lang="en-IN" dirty="0"/>
          </a:p>
        </p:txBody>
      </p:sp>
      <p:sp>
        <p:nvSpPr>
          <p:cNvPr id="3" name="Content Placeholder 2">
            <a:extLst>
              <a:ext uri="{FF2B5EF4-FFF2-40B4-BE49-F238E27FC236}">
                <a16:creationId xmlns:a16="http://schemas.microsoft.com/office/drawing/2014/main" id="{B472429F-0C51-E478-80D7-60A9B63846A0}"/>
              </a:ext>
            </a:extLst>
          </p:cNvPr>
          <p:cNvSpPr>
            <a:spLocks noGrp="1"/>
          </p:cNvSpPr>
          <p:nvPr>
            <p:ph idx="1"/>
          </p:nvPr>
        </p:nvSpPr>
        <p:spPr>
          <a:xfrm>
            <a:off x="913795" y="1935921"/>
            <a:ext cx="10805454" cy="4810112"/>
          </a:xfrm>
        </p:spPr>
        <p:txBody>
          <a:bodyPr/>
          <a:lstStyle/>
          <a:p>
            <a:pPr marL="0" indent="0">
              <a:buNone/>
            </a:pPr>
            <a:r>
              <a:rPr lang="en-US" dirty="0"/>
              <a:t>Targeted Keyword:</a:t>
            </a:r>
          </a:p>
          <a:p>
            <a:pPr algn="just"/>
            <a:r>
              <a:rPr lang="en-US" dirty="0"/>
              <a:t>I am chosen the primary keyword “Generative AI” from the Cognizant website from the Data &amp; AI services (</a:t>
            </a:r>
            <a:r>
              <a:rPr lang="en-US" dirty="0">
                <a:hlinkClick r:id="rId2"/>
              </a:rPr>
              <a:t>https://www.cognizant.com/us/en/services/ai/generative-ai</a:t>
            </a:r>
            <a:r>
              <a:rPr lang="en-US" dirty="0"/>
              <a:t>).</a:t>
            </a:r>
          </a:p>
          <a:p>
            <a:pPr algn="just"/>
            <a:r>
              <a:rPr lang="en-US" dirty="0"/>
              <a:t>I have done keyword research and competitor analysis for the ‘Generative Ai’ in Google keyword planner tool (</a:t>
            </a:r>
            <a:r>
              <a:rPr lang="en-IN" sz="1800" b="0" i="0" u="sng" strike="noStrike" dirty="0">
                <a:solidFill>
                  <a:srgbClr val="1155CC"/>
                </a:solidFill>
                <a:effectLst/>
                <a:latin typeface="Arial" panose="020B0604020202020204" pitchFamily="34" charset="0"/>
                <a:hlinkClick r:id="rId3"/>
              </a:rPr>
              <a:t>https://ads.google.com/intl/en_uk/home/tools/keyword-planner/</a:t>
            </a:r>
            <a:r>
              <a:rPr lang="en-IN" sz="1800" dirty="0">
                <a:effectLst/>
                <a:latin typeface="Arial" panose="020B0604020202020204" pitchFamily="34" charset="0"/>
              </a:rPr>
              <a:t>).</a:t>
            </a:r>
            <a:endParaRPr lang="en-US" dirty="0"/>
          </a:p>
          <a:p>
            <a:pPr algn="just"/>
            <a:endParaRPr lang="en-US" dirty="0"/>
          </a:p>
          <a:p>
            <a:pPr marL="0" indent="0" algn="just">
              <a:buNone/>
            </a:pPr>
            <a:endParaRPr lang="en-US" dirty="0"/>
          </a:p>
          <a:p>
            <a:pPr algn="just"/>
            <a:endParaRPr lang="en-US" dirty="0"/>
          </a:p>
          <a:p>
            <a:pPr algn="just"/>
            <a:endParaRPr lang="en-US" dirty="0"/>
          </a:p>
          <a:p>
            <a:pPr algn="just"/>
            <a:endParaRPr lang="en-US" dirty="0"/>
          </a:p>
        </p:txBody>
      </p:sp>
      <p:graphicFrame>
        <p:nvGraphicFramePr>
          <p:cNvPr id="5" name="Table 4">
            <a:extLst>
              <a:ext uri="{FF2B5EF4-FFF2-40B4-BE49-F238E27FC236}">
                <a16:creationId xmlns:a16="http://schemas.microsoft.com/office/drawing/2014/main" id="{D00A3E97-3A0E-D5B5-77DC-20C838D6B270}"/>
              </a:ext>
            </a:extLst>
          </p:cNvPr>
          <p:cNvGraphicFramePr>
            <a:graphicFrameLocks noGrp="1"/>
          </p:cNvGraphicFramePr>
          <p:nvPr>
            <p:extLst>
              <p:ext uri="{D42A27DB-BD31-4B8C-83A1-F6EECF244321}">
                <p14:modId xmlns:p14="http://schemas.microsoft.com/office/powerpoint/2010/main" val="949188493"/>
              </p:ext>
            </p:extLst>
          </p:nvPr>
        </p:nvGraphicFramePr>
        <p:xfrm>
          <a:off x="2606658" y="4392295"/>
          <a:ext cx="6968034" cy="2194560"/>
        </p:xfrm>
        <a:graphic>
          <a:graphicData uri="http://schemas.openxmlformats.org/drawingml/2006/table">
            <a:tbl>
              <a:tblPr firstRow="1" bandRow="1">
                <a:tableStyleId>{69C7853C-536D-4A76-A0AE-DD22124D55A5}</a:tableStyleId>
              </a:tblPr>
              <a:tblGrid>
                <a:gridCol w="1086210">
                  <a:extLst>
                    <a:ext uri="{9D8B030D-6E8A-4147-A177-3AD203B41FA5}">
                      <a16:colId xmlns:a16="http://schemas.microsoft.com/office/drawing/2014/main" val="3083945341"/>
                    </a:ext>
                  </a:extLst>
                </a:gridCol>
                <a:gridCol w="4023507">
                  <a:extLst>
                    <a:ext uri="{9D8B030D-6E8A-4147-A177-3AD203B41FA5}">
                      <a16:colId xmlns:a16="http://schemas.microsoft.com/office/drawing/2014/main" val="2548650735"/>
                    </a:ext>
                  </a:extLst>
                </a:gridCol>
                <a:gridCol w="1858317">
                  <a:extLst>
                    <a:ext uri="{9D8B030D-6E8A-4147-A177-3AD203B41FA5}">
                      <a16:colId xmlns:a16="http://schemas.microsoft.com/office/drawing/2014/main" val="2446453747"/>
                    </a:ext>
                  </a:extLst>
                </a:gridCol>
              </a:tblGrid>
              <a:tr h="315219">
                <a:tc>
                  <a:txBody>
                    <a:bodyPr/>
                    <a:lstStyle/>
                    <a:p>
                      <a:pPr algn="ctr"/>
                      <a:r>
                        <a:rPr lang="en-US" dirty="0"/>
                        <a:t>Sl.No</a:t>
                      </a:r>
                      <a:endParaRPr lang="en-IN" dirty="0"/>
                    </a:p>
                  </a:txBody>
                  <a:tcPr/>
                </a:tc>
                <a:tc>
                  <a:txBody>
                    <a:bodyPr/>
                    <a:lstStyle/>
                    <a:p>
                      <a:pPr algn="ctr"/>
                      <a:r>
                        <a:rPr lang="en-US" dirty="0"/>
                        <a:t>Keywords</a:t>
                      </a:r>
                      <a:endParaRPr lang="en-IN" dirty="0"/>
                    </a:p>
                  </a:txBody>
                  <a:tcPr/>
                </a:tc>
                <a:tc>
                  <a:txBody>
                    <a:bodyPr/>
                    <a:lstStyle/>
                    <a:p>
                      <a:pPr algn="ctr"/>
                      <a:r>
                        <a:rPr lang="en-US" dirty="0"/>
                        <a:t>Search volume</a:t>
                      </a:r>
                      <a:endParaRPr lang="en-IN" dirty="0"/>
                    </a:p>
                  </a:txBody>
                  <a:tcPr/>
                </a:tc>
                <a:extLst>
                  <a:ext uri="{0D108BD9-81ED-4DB2-BD59-A6C34878D82A}">
                    <a16:rowId xmlns:a16="http://schemas.microsoft.com/office/drawing/2014/main" val="3666879530"/>
                  </a:ext>
                </a:extLst>
              </a:tr>
              <a:tr h="315219">
                <a:tc>
                  <a:txBody>
                    <a:bodyPr/>
                    <a:lstStyle/>
                    <a:p>
                      <a:r>
                        <a:rPr lang="en-US" dirty="0"/>
                        <a:t>1.</a:t>
                      </a:r>
                      <a:endParaRPr lang="en-IN" dirty="0"/>
                    </a:p>
                  </a:txBody>
                  <a:tcPr/>
                </a:tc>
                <a:tc>
                  <a:txBody>
                    <a:bodyPr/>
                    <a:lstStyle/>
                    <a:p>
                      <a:r>
                        <a:rPr lang="en-US" dirty="0"/>
                        <a:t>generative ai</a:t>
                      </a:r>
                      <a:endParaRPr lang="en-IN" dirty="0"/>
                    </a:p>
                  </a:txBody>
                  <a:tcPr/>
                </a:tc>
                <a:tc>
                  <a:txBody>
                    <a:bodyPr/>
                    <a:lstStyle/>
                    <a:p>
                      <a:r>
                        <a:rPr lang="en-US" dirty="0"/>
                        <a:t>10K-100K</a:t>
                      </a:r>
                      <a:endParaRPr lang="en-IN" dirty="0"/>
                    </a:p>
                  </a:txBody>
                  <a:tcPr/>
                </a:tc>
                <a:extLst>
                  <a:ext uri="{0D108BD9-81ED-4DB2-BD59-A6C34878D82A}">
                    <a16:rowId xmlns:a16="http://schemas.microsoft.com/office/drawing/2014/main" val="3955379977"/>
                  </a:ext>
                </a:extLst>
              </a:tr>
              <a:tr h="315219">
                <a:tc>
                  <a:txBody>
                    <a:bodyPr/>
                    <a:lstStyle/>
                    <a:p>
                      <a:r>
                        <a:rPr lang="en-US" dirty="0"/>
                        <a:t>2.</a:t>
                      </a:r>
                      <a:endParaRPr lang="en-IN" dirty="0"/>
                    </a:p>
                  </a:txBody>
                  <a:tcPr/>
                </a:tc>
                <a:tc>
                  <a:txBody>
                    <a:bodyPr/>
                    <a:lstStyle/>
                    <a:p>
                      <a:r>
                        <a:rPr lang="en-US" dirty="0"/>
                        <a:t>stability ai</a:t>
                      </a:r>
                      <a:endParaRPr lang="en-IN" dirty="0"/>
                    </a:p>
                  </a:txBody>
                  <a:tcPr/>
                </a:tc>
                <a:tc>
                  <a:txBody>
                    <a:bodyPr/>
                    <a:lstStyle/>
                    <a:p>
                      <a:r>
                        <a:rPr lang="en-US" dirty="0"/>
                        <a:t>1K-10K</a:t>
                      </a:r>
                      <a:endParaRPr lang="en-IN" dirty="0"/>
                    </a:p>
                  </a:txBody>
                  <a:tcPr/>
                </a:tc>
                <a:extLst>
                  <a:ext uri="{0D108BD9-81ED-4DB2-BD59-A6C34878D82A}">
                    <a16:rowId xmlns:a16="http://schemas.microsoft.com/office/drawing/2014/main" val="3773905923"/>
                  </a:ext>
                </a:extLst>
              </a:tr>
              <a:tr h="315219">
                <a:tc>
                  <a:txBody>
                    <a:bodyPr/>
                    <a:lstStyle/>
                    <a:p>
                      <a:r>
                        <a:rPr lang="en-US" dirty="0"/>
                        <a:t>3.</a:t>
                      </a:r>
                      <a:endParaRPr lang="en-IN" dirty="0"/>
                    </a:p>
                  </a:txBody>
                  <a:tcPr/>
                </a:tc>
                <a:tc>
                  <a:txBody>
                    <a:bodyPr/>
                    <a:lstStyle/>
                    <a:p>
                      <a:r>
                        <a:rPr lang="en-US" dirty="0"/>
                        <a:t>gen ai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10K-100K</a:t>
                      </a:r>
                      <a:endParaRPr lang="en-IN" dirty="0"/>
                    </a:p>
                  </a:txBody>
                  <a:tcPr/>
                </a:tc>
                <a:extLst>
                  <a:ext uri="{0D108BD9-81ED-4DB2-BD59-A6C34878D82A}">
                    <a16:rowId xmlns:a16="http://schemas.microsoft.com/office/drawing/2014/main" val="1591693969"/>
                  </a:ext>
                </a:extLst>
              </a:tr>
              <a:tr h="315219">
                <a:tc>
                  <a:txBody>
                    <a:bodyPr/>
                    <a:lstStyle/>
                    <a:p>
                      <a:r>
                        <a:rPr lang="en-US" dirty="0"/>
                        <a:t>4.</a:t>
                      </a:r>
                      <a:endParaRPr lang="en-IN" dirty="0"/>
                    </a:p>
                  </a:txBody>
                  <a:tcPr/>
                </a:tc>
                <a:tc>
                  <a:txBody>
                    <a:bodyPr/>
                    <a:lstStyle/>
                    <a:p>
                      <a:r>
                        <a:rPr lang="en-US" dirty="0"/>
                        <a:t>midjourney art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10K-100K</a:t>
                      </a:r>
                      <a:endParaRPr lang="en-IN" dirty="0"/>
                    </a:p>
                  </a:txBody>
                  <a:tcPr/>
                </a:tc>
                <a:extLst>
                  <a:ext uri="{0D108BD9-81ED-4DB2-BD59-A6C34878D82A}">
                    <a16:rowId xmlns:a16="http://schemas.microsoft.com/office/drawing/2014/main" val="3196936483"/>
                  </a:ext>
                </a:extLst>
              </a:tr>
              <a:tr h="315219">
                <a:tc>
                  <a:txBody>
                    <a:bodyPr/>
                    <a:lstStyle/>
                    <a:p>
                      <a:r>
                        <a:rPr lang="en-US" dirty="0"/>
                        <a:t>5.</a:t>
                      </a:r>
                      <a:endParaRPr lang="en-IN" dirty="0"/>
                    </a:p>
                  </a:txBody>
                  <a:tcPr/>
                </a:tc>
                <a:tc>
                  <a:txBody>
                    <a:bodyPr/>
                    <a:lstStyle/>
                    <a:p>
                      <a:r>
                        <a:rPr lang="en-US" dirty="0"/>
                        <a:t>nightcafe ai</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1K-10K</a:t>
                      </a:r>
                      <a:endParaRPr lang="en-IN" dirty="0"/>
                    </a:p>
                  </a:txBody>
                  <a:tcPr/>
                </a:tc>
                <a:extLst>
                  <a:ext uri="{0D108BD9-81ED-4DB2-BD59-A6C34878D82A}">
                    <a16:rowId xmlns:a16="http://schemas.microsoft.com/office/drawing/2014/main" val="3528069408"/>
                  </a:ext>
                </a:extLst>
              </a:tr>
            </a:tbl>
          </a:graphicData>
        </a:graphic>
      </p:graphicFrame>
    </p:spTree>
    <p:extLst>
      <p:ext uri="{BB962C8B-B14F-4D97-AF65-F5344CB8AC3E}">
        <p14:creationId xmlns:p14="http://schemas.microsoft.com/office/powerpoint/2010/main" val="34325564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1896</TotalTime>
  <Words>1797</Words>
  <Application>Microsoft Office PowerPoint</Application>
  <PresentationFormat>Widescreen</PresentationFormat>
  <Paragraphs>235</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Bookman Old Style</vt:lpstr>
      <vt:lpstr>Rockwell</vt:lpstr>
      <vt:lpstr>Damask</vt:lpstr>
      <vt:lpstr>SEO PROJECT</vt:lpstr>
      <vt:lpstr>Company Selection:</vt:lpstr>
      <vt:lpstr>About company:</vt:lpstr>
      <vt:lpstr>About company:</vt:lpstr>
      <vt:lpstr>About company:</vt:lpstr>
      <vt:lpstr>Task 1- initial audit:</vt:lpstr>
      <vt:lpstr>PowerPoint Presentation</vt:lpstr>
      <vt:lpstr>PowerPoint Presentation</vt:lpstr>
      <vt:lpstr>Task 2 - keyword research:</vt:lpstr>
      <vt:lpstr>Competitive Analysis:</vt:lpstr>
      <vt:lpstr>Task 3 – on- page seo optimization audit:</vt:lpstr>
      <vt:lpstr>PowerPoint Presentation</vt:lpstr>
      <vt:lpstr>PowerPoint Presentation</vt:lpstr>
      <vt:lpstr>PowerPoint Presentation</vt:lpstr>
      <vt:lpstr>PowerPoint Presentation</vt:lpstr>
      <vt:lpstr>PowerPoint Presentation</vt:lpstr>
      <vt:lpstr>PowerPoint Presentation</vt:lpstr>
      <vt:lpstr>Task 4 – Technical seo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 5 – content strategy</vt:lpstr>
      <vt:lpstr>Task 6 – off-page seo </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hp</dc:creator>
  <cp:lastModifiedBy>hp</cp:lastModifiedBy>
  <cp:revision>5</cp:revision>
  <dcterms:created xsi:type="dcterms:W3CDTF">2025-01-11T09:30:53Z</dcterms:created>
  <dcterms:modified xsi:type="dcterms:W3CDTF">2025-01-21T18:43:41Z</dcterms:modified>
</cp:coreProperties>
</file>